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258" r:id="rId4"/>
    <p:sldId id="273" r:id="rId5"/>
    <p:sldId id="259" r:id="rId6"/>
    <p:sldId id="260" r:id="rId7"/>
    <p:sldId id="261" r:id="rId8"/>
    <p:sldId id="262" r:id="rId9"/>
    <p:sldId id="263" r:id="rId10"/>
    <p:sldId id="264" r:id="rId11"/>
    <p:sldId id="268" r:id="rId12"/>
    <p:sldId id="265" r:id="rId13"/>
    <p:sldId id="266" r:id="rId14"/>
    <p:sldId id="267" r:id="rId15"/>
    <p:sldId id="272" r:id="rId16"/>
    <p:sldId id="274" r:id="rId17"/>
    <p:sldId id="27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44" y="-2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2B4853-B4FB-4645-90AA-ADC1FDB462FD}" type="datetimeFigureOut">
              <a:rPr lang="ru-RU" smtClean="0"/>
              <a:t>16.01.2012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2C01B3-9BF1-44B3-A33F-27CC8BFBD549}" type="slidenum">
              <a:rPr lang="ru-RU" smtClean="0"/>
              <a:t>‹#›</a:t>
            </a:fld>
            <a:endParaRPr lang="ru-RU"/>
          </a:p>
        </p:txBody>
      </p:sp>
    </p:spTree>
    <p:extLst>
      <p:ext uri="{BB962C8B-B14F-4D97-AF65-F5344CB8AC3E}">
        <p14:creationId xmlns:p14="http://schemas.microsoft.com/office/powerpoint/2010/main" val="276550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C01B3-9BF1-44B3-A33F-27CC8BFBD549}" type="slidenum">
              <a:rPr lang="ru-RU" smtClean="0"/>
              <a:t>1</a:t>
            </a:fld>
            <a:endParaRPr lang="ru-RU"/>
          </a:p>
        </p:txBody>
      </p:sp>
    </p:spTree>
    <p:extLst>
      <p:ext uri="{BB962C8B-B14F-4D97-AF65-F5344CB8AC3E}">
        <p14:creationId xmlns:p14="http://schemas.microsoft.com/office/powerpoint/2010/main" val="1147833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C01B3-9BF1-44B3-A33F-27CC8BFBD549}" type="slidenum">
              <a:rPr lang="ru-RU" smtClean="0"/>
              <a:t>9</a:t>
            </a:fld>
            <a:endParaRPr lang="ru-RU"/>
          </a:p>
        </p:txBody>
      </p:sp>
    </p:spTree>
    <p:extLst>
      <p:ext uri="{BB962C8B-B14F-4D97-AF65-F5344CB8AC3E}">
        <p14:creationId xmlns:p14="http://schemas.microsoft.com/office/powerpoint/2010/main" val="2401300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786123AE-34FE-4FC7-8E00-BF3E67A69360}" type="datetimeFigureOut">
              <a:rPr lang="ru-RU" smtClean="0"/>
              <a:t>16.01.2012</a:t>
            </a:fld>
            <a:endParaRPr lang="ru-RU"/>
          </a:p>
        </p:txBody>
      </p:sp>
      <p:sp>
        <p:nvSpPr>
          <p:cNvPr id="16" name="Номер слайда 15"/>
          <p:cNvSpPr>
            <a:spLocks noGrp="1"/>
          </p:cNvSpPr>
          <p:nvPr>
            <p:ph type="sldNum" sz="quarter" idx="11"/>
          </p:nvPr>
        </p:nvSpPr>
        <p:spPr/>
        <p:txBody>
          <a:bodyPr/>
          <a:lstStyle/>
          <a:p>
            <a:fld id="{D6FB323E-AED1-48C4-94C3-27D5A8D0CE19}" type="slidenum">
              <a:rPr lang="ru-RU" smtClean="0"/>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86123AE-34FE-4FC7-8E00-BF3E67A69360}" type="datetimeFigureOut">
              <a:rPr lang="ru-RU" smtClean="0"/>
              <a:t>16.01.2012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FB323E-AED1-48C4-94C3-27D5A8D0CE1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86123AE-34FE-4FC7-8E00-BF3E67A69360}" type="datetimeFigureOut">
              <a:rPr lang="ru-RU" smtClean="0"/>
              <a:t>16.01.2012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FB323E-AED1-48C4-94C3-27D5A8D0CE1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786123AE-34FE-4FC7-8E00-BF3E67A69360}" type="datetimeFigureOut">
              <a:rPr lang="ru-RU" smtClean="0"/>
              <a:t>16.01.2012</a:t>
            </a:fld>
            <a:endParaRPr lang="ru-RU"/>
          </a:p>
        </p:txBody>
      </p:sp>
      <p:sp>
        <p:nvSpPr>
          <p:cNvPr id="15" name="Номер слайда 14"/>
          <p:cNvSpPr>
            <a:spLocks noGrp="1"/>
          </p:cNvSpPr>
          <p:nvPr>
            <p:ph type="sldNum" sz="quarter" idx="15"/>
          </p:nvPr>
        </p:nvSpPr>
        <p:spPr/>
        <p:txBody>
          <a:bodyPr/>
          <a:lstStyle>
            <a:lvl1pPr algn="ctr">
              <a:defRPr/>
            </a:lvl1pPr>
          </a:lstStyle>
          <a:p>
            <a:fld id="{D6FB323E-AED1-48C4-94C3-27D5A8D0CE19}" type="slidenum">
              <a:rPr lang="ru-RU" smtClean="0"/>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786123AE-34FE-4FC7-8E00-BF3E67A69360}" type="datetimeFigureOut">
              <a:rPr lang="ru-RU" smtClean="0"/>
              <a:t>16.01.2012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FB323E-AED1-48C4-94C3-27D5A8D0CE19}" type="slidenum">
              <a:rPr lang="ru-RU" smtClean="0"/>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786123AE-34FE-4FC7-8E00-BF3E67A69360}" type="datetimeFigureOut">
              <a:rPr lang="ru-RU" smtClean="0"/>
              <a:t>16.01.2012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FB323E-AED1-48C4-94C3-27D5A8D0CE19}"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D6FB323E-AED1-48C4-94C3-27D5A8D0CE19}" type="slidenum">
              <a:rPr lang="ru-RU" smtClean="0"/>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786123AE-34FE-4FC7-8E00-BF3E67A69360}" type="datetimeFigureOut">
              <a:rPr lang="ru-RU" smtClean="0"/>
              <a:t>16.01.2012</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86123AE-34FE-4FC7-8E00-BF3E67A69360}" type="datetimeFigureOut">
              <a:rPr lang="ru-RU" smtClean="0"/>
              <a:t>16.01.2012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6FB323E-AED1-48C4-94C3-27D5A8D0CE19}"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6123AE-34FE-4FC7-8E00-BF3E67A69360}" type="datetimeFigureOut">
              <a:rPr lang="ru-RU" smtClean="0"/>
              <a:t>16.01.2012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6FB323E-AED1-48C4-94C3-27D5A8D0CE1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786123AE-34FE-4FC7-8E00-BF3E67A69360}" type="datetimeFigureOut">
              <a:rPr lang="ru-RU" smtClean="0"/>
              <a:t>16.01.2012</a:t>
            </a:fld>
            <a:endParaRPr lang="ru-RU"/>
          </a:p>
        </p:txBody>
      </p:sp>
      <p:sp>
        <p:nvSpPr>
          <p:cNvPr id="9" name="Номер слайда 8"/>
          <p:cNvSpPr>
            <a:spLocks noGrp="1"/>
          </p:cNvSpPr>
          <p:nvPr>
            <p:ph type="sldNum" sz="quarter" idx="15"/>
          </p:nvPr>
        </p:nvSpPr>
        <p:spPr/>
        <p:txBody>
          <a:bodyPr/>
          <a:lstStyle/>
          <a:p>
            <a:fld id="{D6FB323E-AED1-48C4-94C3-27D5A8D0CE19}" type="slidenum">
              <a:rPr lang="ru-RU" smtClean="0"/>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786123AE-34FE-4FC7-8E00-BF3E67A69360}" type="datetimeFigureOut">
              <a:rPr lang="ru-RU" smtClean="0"/>
              <a:t>16.01.2012</a:t>
            </a:fld>
            <a:endParaRPr lang="ru-RU"/>
          </a:p>
        </p:txBody>
      </p:sp>
      <p:sp>
        <p:nvSpPr>
          <p:cNvPr id="9" name="Номер слайда 8"/>
          <p:cNvSpPr>
            <a:spLocks noGrp="1"/>
          </p:cNvSpPr>
          <p:nvPr>
            <p:ph type="sldNum" sz="quarter" idx="11"/>
          </p:nvPr>
        </p:nvSpPr>
        <p:spPr/>
        <p:txBody>
          <a:bodyPr/>
          <a:lstStyle/>
          <a:p>
            <a:fld id="{D6FB323E-AED1-48C4-94C3-27D5A8D0CE19}" type="slidenum">
              <a:rPr lang="ru-RU" smtClean="0"/>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86123AE-34FE-4FC7-8E00-BF3E67A69360}" type="datetimeFigureOut">
              <a:rPr lang="ru-RU" smtClean="0"/>
              <a:t>16.01.2012</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6FB323E-AED1-48C4-94C3-27D5A8D0CE19}" type="slidenum">
              <a:rPr lang="ru-RU" smtClean="0"/>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audio" Target="../media/media1.mp3"/><Relationship Id="rId7" Type="http://schemas.openxmlformats.org/officeDocument/2006/relationships/hyperlink" Target="http://smiles.33b.ru/smile.60753.html" TargetMode="External"/><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hyperlink" Target="http://smiles.33b.ru/smile.60753.html" TargetMode="External"/><Relationship Id="rId3" Type="http://schemas.openxmlformats.org/officeDocument/2006/relationships/audio" Target="../media/media10.wav"/><Relationship Id="rId7" Type="http://schemas.openxmlformats.org/officeDocument/2006/relationships/image" Target="../media/image31.jpeg"/><Relationship Id="rId2" Type="http://schemas.microsoft.com/office/2007/relationships/media" Target="../media/media10.wav"/><Relationship Id="rId1" Type="http://schemas.openxmlformats.org/officeDocument/2006/relationships/tags" Target="../tags/tag9.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7.png"/><Relationship Id="rId4" Type="http://schemas.openxmlformats.org/officeDocument/2006/relationships/slideLayout" Target="../slideLayouts/slideLayout5.xml"/><Relationship Id="rId9" Type="http://schemas.openxmlformats.org/officeDocument/2006/relationships/image" Target="../media/image4.gif"/></Relationships>
</file>

<file path=ppt/slides/_rels/slide11.xml.rels><?xml version="1.0" encoding="UTF-8" standalone="yes"?>
<Relationships xmlns="http://schemas.openxmlformats.org/package/2006/relationships"><Relationship Id="rId8" Type="http://schemas.openxmlformats.org/officeDocument/2006/relationships/hyperlink" Target="http://smiles.33b.ru/smile.60753.html" TargetMode="External"/><Relationship Id="rId3" Type="http://schemas.openxmlformats.org/officeDocument/2006/relationships/audio" Target="../media/media11.wav"/><Relationship Id="rId7" Type="http://schemas.openxmlformats.org/officeDocument/2006/relationships/image" Target="../media/image34.jpeg"/><Relationship Id="rId2" Type="http://schemas.microsoft.com/office/2007/relationships/media" Target="../media/media11.wav"/><Relationship Id="rId1" Type="http://schemas.openxmlformats.org/officeDocument/2006/relationships/tags" Target="../tags/tag10.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7.png"/><Relationship Id="rId4" Type="http://schemas.openxmlformats.org/officeDocument/2006/relationships/slideLayout" Target="../slideLayouts/slideLayout5.xml"/><Relationship Id="rId9" Type="http://schemas.openxmlformats.org/officeDocument/2006/relationships/image" Target="../media/image4.gif"/></Relationships>
</file>

<file path=ppt/slides/_rels/slide12.xml.rels><?xml version="1.0" encoding="UTF-8" standalone="yes"?>
<Relationships xmlns="http://schemas.openxmlformats.org/package/2006/relationships"><Relationship Id="rId8" Type="http://schemas.openxmlformats.org/officeDocument/2006/relationships/hyperlink" Target="http://smiles.33b.ru/smile.60753.html" TargetMode="External"/><Relationship Id="rId3" Type="http://schemas.openxmlformats.org/officeDocument/2006/relationships/audio" Target="../media/media12.wav"/><Relationship Id="rId7" Type="http://schemas.openxmlformats.org/officeDocument/2006/relationships/image" Target="../media/image37.jpeg"/><Relationship Id="rId2" Type="http://schemas.microsoft.com/office/2007/relationships/media" Target="../media/media12.wav"/><Relationship Id="rId1" Type="http://schemas.openxmlformats.org/officeDocument/2006/relationships/tags" Target="../tags/tag11.x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7.png"/><Relationship Id="rId4" Type="http://schemas.openxmlformats.org/officeDocument/2006/relationships/slideLayout" Target="../slideLayouts/slideLayout5.xml"/><Relationship Id="rId9" Type="http://schemas.openxmlformats.org/officeDocument/2006/relationships/image" Target="../media/image4.gif"/></Relationships>
</file>

<file path=ppt/slides/_rels/slide13.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audio" Target="../media/media13.wav"/><Relationship Id="rId7" Type="http://schemas.openxmlformats.org/officeDocument/2006/relationships/hyperlink" Target="http://smiles.33b.ru/smile.60753.html" TargetMode="External"/><Relationship Id="rId2" Type="http://schemas.microsoft.com/office/2007/relationships/media" Target="../media/media13.wav"/><Relationship Id="rId1" Type="http://schemas.openxmlformats.org/officeDocument/2006/relationships/tags" Target="../tags/tag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slideLayout" Target="../slideLayouts/slideLayout5.xm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audio" Target="../media/media14.wav"/><Relationship Id="rId2" Type="http://schemas.microsoft.com/office/2007/relationships/media" Target="../media/media14.wav"/><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image" Target="../media/image40.jpeg"/><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audio" Target="../media/media15.wav"/><Relationship Id="rId2" Type="http://schemas.microsoft.com/office/2007/relationships/media" Target="../media/media15.wav"/><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image" Target="../media/image41.gif"/><Relationship Id="rId4"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7.pn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51.jpeg"/><Relationship Id="rId3" Type="http://schemas.openxmlformats.org/officeDocument/2006/relationships/audio" Target="../media/media17.wav"/><Relationship Id="rId7" Type="http://schemas.openxmlformats.org/officeDocument/2006/relationships/image" Target="../media/image45.jpeg"/><Relationship Id="rId12" Type="http://schemas.openxmlformats.org/officeDocument/2006/relationships/image" Target="../media/image50.jpeg"/><Relationship Id="rId2" Type="http://schemas.microsoft.com/office/2007/relationships/media" Target="../media/media17.wav"/><Relationship Id="rId1" Type="http://schemas.openxmlformats.org/officeDocument/2006/relationships/tags" Target="../tags/tag15.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slideLayout" Target="../slideLayouts/slideLayout5.xml"/><Relationship Id="rId9" Type="http://schemas.openxmlformats.org/officeDocument/2006/relationships/image" Target="../media/image47.jpeg"/><Relationship Id="rId1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2.wav"/><Relationship Id="rId7" Type="http://schemas.openxmlformats.org/officeDocument/2006/relationships/image" Target="../media/image4.gif"/><Relationship Id="rId2" Type="http://schemas.microsoft.com/office/2007/relationships/media" Target="../media/media2.wav"/><Relationship Id="rId1" Type="http://schemas.openxmlformats.org/officeDocument/2006/relationships/tags" Target="../tags/tag2.xml"/><Relationship Id="rId6" Type="http://schemas.openxmlformats.org/officeDocument/2006/relationships/hyperlink" Target="http://smiles.33b.ru/smile.60753.html" TargetMode="Externa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wav"/><Relationship Id="rId7" Type="http://schemas.openxmlformats.org/officeDocument/2006/relationships/image" Target="../media/image7.png"/><Relationship Id="rId2" Type="http://schemas.microsoft.com/office/2007/relationships/media" Target="../media/media3.wav"/><Relationship Id="rId1" Type="http://schemas.openxmlformats.org/officeDocument/2006/relationships/tags" Target="../tags/tag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media4.wav"/><Relationship Id="rId7" Type="http://schemas.openxmlformats.org/officeDocument/2006/relationships/image" Target="../media/image11.gif"/><Relationship Id="rId2" Type="http://schemas.microsoft.com/office/2007/relationships/media" Target="../media/media4.wav"/><Relationship Id="rId1" Type="http://schemas.openxmlformats.org/officeDocument/2006/relationships/tags" Target="../tags/tag4.xml"/><Relationship Id="rId6" Type="http://schemas.openxmlformats.org/officeDocument/2006/relationships/hyperlink" Target="http://smiles.33b.ru/smile.103881.html" TargetMode="External"/><Relationship Id="rId5" Type="http://schemas.openxmlformats.org/officeDocument/2006/relationships/image" Target="../media/image10.jpeg"/><Relationship Id="rId4" Type="http://schemas.openxmlformats.org/officeDocument/2006/relationships/slideLayout" Target="../slideLayouts/slideLayout5.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audio" Target="../media/media6.wav"/><Relationship Id="rId7" Type="http://schemas.openxmlformats.org/officeDocument/2006/relationships/hyperlink" Target="http://smiles.33b.ru/smile.60753.html" TargetMode="External"/><Relationship Id="rId2" Type="http://schemas.microsoft.com/office/2007/relationships/media" Target="../media/media6.wav"/><Relationship Id="rId1" Type="http://schemas.openxmlformats.org/officeDocument/2006/relationships/tags" Target="../tags/tag5.xml"/><Relationship Id="rId6" Type="http://schemas.openxmlformats.org/officeDocument/2006/relationships/image" Target="../media/image16.jpeg"/><Relationship Id="rId11" Type="http://schemas.openxmlformats.org/officeDocument/2006/relationships/image" Target="../media/image7.png"/><Relationship Id="rId5" Type="http://schemas.openxmlformats.org/officeDocument/2006/relationships/hyperlink" Target="http://data11.gallery.ru/albums/gallery/154393-4eda7-30600366-m549x500.jpg" TargetMode="External"/><Relationship Id="rId10" Type="http://schemas.openxmlformats.org/officeDocument/2006/relationships/image" Target="../media/image18.jpeg"/><Relationship Id="rId4" Type="http://schemas.openxmlformats.org/officeDocument/2006/relationships/slideLayout" Target="../slideLayouts/slideLayout2.xml"/><Relationship Id="rId9"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openxmlformats.org/officeDocument/2006/relationships/hyperlink" Target="http://smiles.33b.ru/smile.103880.html" TargetMode="External"/><Relationship Id="rId3" Type="http://schemas.openxmlformats.org/officeDocument/2006/relationships/audio" Target="../media/media7.wav"/><Relationship Id="rId7" Type="http://schemas.openxmlformats.org/officeDocument/2006/relationships/image" Target="../media/image21.jpeg"/><Relationship Id="rId2" Type="http://schemas.microsoft.com/office/2007/relationships/media" Target="../media/media7.wav"/><Relationship Id="rId1" Type="http://schemas.openxmlformats.org/officeDocument/2006/relationships/tags" Target="../tags/tag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slideLayout" Target="../slideLayouts/slideLayout2.xml"/><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audio" Target="../media/media8.wav"/><Relationship Id="rId7" Type="http://schemas.openxmlformats.org/officeDocument/2006/relationships/hyperlink" Target="http://smiles.rc-mir.com/smile.103894.html" TargetMode="External"/><Relationship Id="rId2" Type="http://schemas.microsoft.com/office/2007/relationships/media" Target="../media/media8.wav"/><Relationship Id="rId1" Type="http://schemas.openxmlformats.org/officeDocument/2006/relationships/tags" Target="../tags/tag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slideLayout" Target="../slideLayouts/slideLayout5.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audio" Target="../media/media9.wav"/><Relationship Id="rId7" Type="http://schemas.openxmlformats.org/officeDocument/2006/relationships/image" Target="../media/image26.jpeg"/><Relationship Id="rId12" Type="http://schemas.openxmlformats.org/officeDocument/2006/relationships/image" Target="../media/image7.png"/><Relationship Id="rId2" Type="http://schemas.microsoft.com/office/2007/relationships/media" Target="../media/media9.wav"/><Relationship Id="rId1" Type="http://schemas.openxmlformats.org/officeDocument/2006/relationships/tags" Target="../tags/tag8.xml"/><Relationship Id="rId6" Type="http://schemas.openxmlformats.org/officeDocument/2006/relationships/hyperlink" Target="http://kapralov.ru/images2/vokrug/priroda/vetvi/boyaryshnik_b.jpg" TargetMode="External"/><Relationship Id="rId11" Type="http://schemas.openxmlformats.org/officeDocument/2006/relationships/image" Target="../media/image4.gif"/><Relationship Id="rId5" Type="http://schemas.openxmlformats.org/officeDocument/2006/relationships/notesSlide" Target="../notesSlides/notesSlide2.xml"/><Relationship Id="rId10" Type="http://schemas.openxmlformats.org/officeDocument/2006/relationships/hyperlink" Target="http://smiles.33b.ru/smile.60753.html" TargetMode="External"/><Relationship Id="rId4" Type="http://schemas.openxmlformats.org/officeDocument/2006/relationships/slideLayout" Target="../slideLayouts/slideLayout5.xml"/><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Картинка 3 из 2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69" y="24827"/>
            <a:ext cx="928801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одзаголовок 2"/>
          <p:cNvSpPr>
            <a:spLocks noGrp="1"/>
          </p:cNvSpPr>
          <p:nvPr>
            <p:ph type="subTitle" idx="1"/>
          </p:nvPr>
        </p:nvSpPr>
        <p:spPr>
          <a:xfrm>
            <a:off x="-44671" y="0"/>
            <a:ext cx="3968599" cy="5638800"/>
          </a:xfrm>
        </p:spPr>
        <p:txBody>
          <a:bodyPr>
            <a:normAutofit/>
          </a:bodyPr>
          <a:lstStyle/>
          <a:p>
            <a:r>
              <a:rPr lang="ru-RU" sz="2000" b="1" dirty="0" smtClean="0">
                <a:solidFill>
                  <a:schemeClr val="accent2"/>
                </a:solidFill>
              </a:rPr>
              <a:t>Покормите птиц зимой.</a:t>
            </a:r>
            <a:endParaRPr lang="en-US" sz="2000" b="1" dirty="0" smtClean="0">
              <a:solidFill>
                <a:schemeClr val="accent2"/>
              </a:solidFill>
            </a:endParaRPr>
          </a:p>
          <a:p>
            <a:r>
              <a:rPr lang="ru-RU" sz="2000" b="1" dirty="0" smtClean="0">
                <a:solidFill>
                  <a:schemeClr val="accent2"/>
                </a:solidFill>
              </a:rPr>
              <a:t> Пусть со всех концов </a:t>
            </a:r>
            <a:endParaRPr lang="en-US" sz="2000" b="1" dirty="0" smtClean="0">
              <a:solidFill>
                <a:schemeClr val="accent2"/>
              </a:solidFill>
            </a:endParaRPr>
          </a:p>
          <a:p>
            <a:r>
              <a:rPr lang="ru-RU" sz="2000" b="1" dirty="0" smtClean="0">
                <a:solidFill>
                  <a:schemeClr val="accent2"/>
                </a:solidFill>
              </a:rPr>
              <a:t>К вам слетятся, как домой, Стайки на крыльцо. </a:t>
            </a:r>
            <a:endParaRPr lang="en-US" sz="2000" b="1" dirty="0" smtClean="0">
              <a:solidFill>
                <a:schemeClr val="accent2"/>
              </a:solidFill>
            </a:endParaRPr>
          </a:p>
          <a:p>
            <a:r>
              <a:rPr lang="ru-RU" sz="2000" b="1" dirty="0" smtClean="0">
                <a:solidFill>
                  <a:schemeClr val="accent2"/>
                </a:solidFill>
              </a:rPr>
              <a:t>Не богаты их корма.</a:t>
            </a:r>
            <a:endParaRPr lang="en-US" sz="2000" b="1" dirty="0" smtClean="0">
              <a:solidFill>
                <a:schemeClr val="accent2"/>
              </a:solidFill>
            </a:endParaRPr>
          </a:p>
          <a:p>
            <a:r>
              <a:rPr lang="ru-RU" sz="2000" b="1" dirty="0" smtClean="0">
                <a:solidFill>
                  <a:schemeClr val="accent2"/>
                </a:solidFill>
              </a:rPr>
              <a:t> Горсть зерна нужна,</a:t>
            </a:r>
            <a:endParaRPr lang="en-US" sz="2000" b="1" dirty="0" smtClean="0">
              <a:solidFill>
                <a:schemeClr val="accent2"/>
              </a:solidFill>
            </a:endParaRPr>
          </a:p>
          <a:p>
            <a:r>
              <a:rPr lang="ru-RU" sz="2000" b="1" dirty="0" smtClean="0">
                <a:solidFill>
                  <a:schemeClr val="accent2"/>
                </a:solidFill>
              </a:rPr>
              <a:t> Горсть одна —</a:t>
            </a:r>
            <a:endParaRPr lang="en-US" sz="2000" b="1" dirty="0" smtClean="0">
              <a:solidFill>
                <a:schemeClr val="accent2"/>
              </a:solidFill>
            </a:endParaRPr>
          </a:p>
          <a:p>
            <a:r>
              <a:rPr lang="ru-RU" sz="2000" b="1" dirty="0" smtClean="0">
                <a:solidFill>
                  <a:schemeClr val="accent2"/>
                </a:solidFill>
              </a:rPr>
              <a:t> И не страшна</a:t>
            </a:r>
            <a:endParaRPr lang="en-US" sz="2000" b="1" dirty="0" smtClean="0">
              <a:solidFill>
                <a:schemeClr val="accent2"/>
              </a:solidFill>
            </a:endParaRPr>
          </a:p>
          <a:p>
            <a:r>
              <a:rPr lang="ru-RU" sz="2000" b="1" dirty="0" smtClean="0">
                <a:solidFill>
                  <a:schemeClr val="accent2"/>
                </a:solidFill>
              </a:rPr>
              <a:t> Будет им зима.</a:t>
            </a:r>
            <a:endParaRPr lang="en-US" sz="2000" b="1" dirty="0" smtClean="0">
              <a:solidFill>
                <a:schemeClr val="accent2"/>
              </a:solidFill>
            </a:endParaRPr>
          </a:p>
          <a:p>
            <a:r>
              <a:rPr lang="ru-RU" sz="2000" b="1" dirty="0" smtClean="0">
                <a:solidFill>
                  <a:schemeClr val="accent2"/>
                </a:solidFill>
              </a:rPr>
              <a:t> Сколько гибнет их — не счесть, Видеть тяжело. </a:t>
            </a:r>
            <a:endParaRPr lang="en-US" sz="2000" b="1" dirty="0" smtClean="0">
              <a:solidFill>
                <a:schemeClr val="accent2"/>
              </a:solidFill>
            </a:endParaRPr>
          </a:p>
          <a:p>
            <a:r>
              <a:rPr lang="ru-RU" sz="2000" b="1" dirty="0" smtClean="0">
                <a:solidFill>
                  <a:schemeClr val="accent2"/>
                </a:solidFill>
              </a:rPr>
              <a:t>А ведь в нашем сердце есть </a:t>
            </a:r>
            <a:endParaRPr lang="en-US" sz="2000" b="1" dirty="0" smtClean="0">
              <a:solidFill>
                <a:schemeClr val="accent2"/>
              </a:solidFill>
            </a:endParaRPr>
          </a:p>
          <a:p>
            <a:r>
              <a:rPr lang="ru-RU" sz="2000" b="1" dirty="0" smtClean="0">
                <a:solidFill>
                  <a:schemeClr val="accent2"/>
                </a:solidFill>
              </a:rPr>
              <a:t>И для птиц тепло. </a:t>
            </a:r>
            <a:br>
              <a:rPr lang="ru-RU" sz="2000" b="1" dirty="0" smtClean="0">
                <a:solidFill>
                  <a:schemeClr val="accent2"/>
                </a:solidFill>
              </a:rPr>
            </a:br>
            <a:endParaRPr lang="ru-RU" sz="2000" b="1" dirty="0">
              <a:solidFill>
                <a:schemeClr val="accent2"/>
              </a:solidFill>
            </a:endParaRPr>
          </a:p>
        </p:txBody>
      </p:sp>
      <p:pic>
        <p:nvPicPr>
          <p:cNvPr id="6"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35745" y="2442220"/>
            <a:ext cx="71834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28625" y="500063"/>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283968" y="3628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7864" y="1900263"/>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71042" y="5157192"/>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380311" y="2708920"/>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Melodiya_-_Dlya_tebya_Bez_slov_.prosto_poslushay_i_podumay_o_chem_nibud_(get-tune.net).mp3">
            <a:hlinkClick r:id="" action="ppaction://media"/>
          </p:cNvPr>
          <p:cNvPicPr>
            <a:picLocks noChangeAspect="1"/>
          </p:cNvPicPr>
          <p:nvPr>
            <a:audioFile r:link="rId3"/>
            <p:extLst>
              <p:ext uri="{DAA4B4D4-6D71-4841-9C94-3DE7FCFB9230}">
                <p14:media xmlns:p14="http://schemas.microsoft.com/office/powerpoint/2010/main" r:embed="rId2">
                  <p14:fade in="250"/>
                </p14:media>
              </p:ext>
            </p:extLst>
          </p:nvPr>
        </p:nvPicPr>
        <p:blipFill>
          <a:blip r:embed="rId9"/>
          <a:stretch>
            <a:fillRect/>
          </a:stretch>
        </p:blipFill>
        <p:spPr>
          <a:xfrm>
            <a:off x="8172400" y="5995392"/>
            <a:ext cx="609600" cy="609600"/>
          </a:xfrm>
          <a:prstGeom prst="rect">
            <a:avLst/>
          </a:prstGeom>
        </p:spPr>
      </p:pic>
    </p:spTree>
    <p:custDataLst>
      <p:tags r:id="rId1"/>
    </p:custDataLst>
    <p:extLst>
      <p:ext uri="{BB962C8B-B14F-4D97-AF65-F5344CB8AC3E}">
        <p14:creationId xmlns:p14="http://schemas.microsoft.com/office/powerpoint/2010/main" val="2993105142"/>
      </p:ext>
    </p:extLst>
  </p:cSld>
  <p:clrMapOvr>
    <a:masterClrMapping/>
  </p:clrMapOvr>
  <mc:AlternateContent xmlns:mc="http://schemas.openxmlformats.org/markup-compatibility/2006" xmlns:p14="http://schemas.microsoft.com/office/powerpoint/2010/main">
    <mc:Choice Requires="p14">
      <p:transition spd="slow" p14:dur="2000" advClick="0" advTm="39200"/>
    </mc:Choice>
    <mc:Fallback xmlns="">
      <p:transition spd="slow" advClick="0" advTm="392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barn(inVertical)">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barn(inVertical)">
                                      <p:cBhvr>
                                        <p:cTn id="40" dur="500"/>
                                        <p:tgtEl>
                                          <p:spTgt spid="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barn(inVertical)">
                                      <p:cBhvr>
                                        <p:cTn id="45" dur="500"/>
                                        <p:tgtEl>
                                          <p:spTgt spid="3">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animEffect transition="in" filter="barn(inVertical)">
                                      <p:cBhvr>
                                        <p:cTn id="50" dur="500"/>
                                        <p:tgtEl>
                                          <p:spTgt spid="3">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barn(inVertical)">
                                      <p:cBhvr>
                                        <p:cTn id="55" dur="500"/>
                                        <p:tgtEl>
                                          <p:spTgt spid="3">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barn(inVertical)">
                                      <p:cBhvr>
                                        <p:cTn id="60" dur="500"/>
                                        <p:tgtEl>
                                          <p:spTgt spid="3">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barn(inVertical)">
                                      <p:cBhvr>
                                        <p:cTn id="65" dur="500"/>
                                        <p:tgtEl>
                                          <p:spTgt spid="3">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barn(inVertical)">
                                      <p:cBhvr>
                                        <p:cTn id="70" dur="500"/>
                                        <p:tgtEl>
                                          <p:spTgt spid="3">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Effect transition="in" filter="barn(inVertical)">
                                      <p:cBhvr>
                                        <p:cTn id="75" dur="500"/>
                                        <p:tgtEl>
                                          <p:spTgt spid="3">
                                            <p:txEl>
                                              <p:pRg st="8" end="8"/>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3">
                                            <p:txEl>
                                              <p:pRg st="9" end="9"/>
                                            </p:txEl>
                                          </p:spTgt>
                                        </p:tgtEl>
                                        <p:attrNameLst>
                                          <p:attrName>style.visibility</p:attrName>
                                        </p:attrNameLst>
                                      </p:cBhvr>
                                      <p:to>
                                        <p:strVal val="visible"/>
                                      </p:to>
                                    </p:set>
                                    <p:animEffect transition="in" filter="barn(inVertical)">
                                      <p:cBhvr>
                                        <p:cTn id="80" dur="500"/>
                                        <p:tgtEl>
                                          <p:spTgt spid="3">
                                            <p:txEl>
                                              <p:pRg st="9" end="9"/>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3">
                                            <p:txEl>
                                              <p:pRg st="10" end="10"/>
                                            </p:txEl>
                                          </p:spTgt>
                                        </p:tgtEl>
                                        <p:attrNameLst>
                                          <p:attrName>style.visibility</p:attrName>
                                        </p:attrNameLst>
                                      </p:cBhvr>
                                      <p:to>
                                        <p:strVal val="visible"/>
                                      </p:to>
                                    </p:set>
                                    <p:animEffect transition="in" filter="barn(inVertical)">
                                      <p:cBhvr>
                                        <p:cTn id="85" dur="500"/>
                                        <p:tgtEl>
                                          <p:spTgt spid="3">
                                            <p:txEl>
                                              <p:pRg st="10" end="10"/>
                                            </p:txEl>
                                          </p:spTgt>
                                        </p:tgtEl>
                                      </p:cBhvr>
                                    </p:animEffec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4340" numSld="999">
                <p:cTn id="89" repeatCount="indefinite" fill="remove" display="0">
                  <p:stCondLst>
                    <p:cond delay="indefinite"/>
                  </p:stCondLst>
                  <p:endCondLst>
                    <p:cond evt="onStopAudio" delay="0">
                      <p:tgtEl>
                        <p:sldTgt/>
                      </p:tgtEl>
                    </p:cond>
                  </p:endCondLst>
                </p:cTn>
                <p:tgtEl>
                  <p:spTgt spid="2"/>
                </p:tgtEl>
              </p:cMediaNode>
            </p:audio>
          </p:childTnLst>
        </p:cTn>
      </p:par>
    </p:tnLst>
    <p:bldLst>
      <p:bldP spid="3" grpId="0" build="p"/>
    </p:bldLst>
  </p:timing>
  <p:extLst mod="1">
    <p:ext uri="{E180D4A7-C9FB-4DFB-919C-405C955672EB}">
      <p14:showEvtLst xmlns:p14="http://schemas.microsoft.com/office/powerpoint/2010/main">
        <p14:playEvt time="31798"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Рапсодия русского зимнего леса / Russian Winter Forest Song (2003) DVDR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a:p>
        </p:txBody>
      </p:sp>
      <p:sp>
        <p:nvSpPr>
          <p:cNvPr id="4" name="Объект 3"/>
          <p:cNvSpPr>
            <a:spLocks noGrp="1"/>
          </p:cNvSpPr>
          <p:nvPr>
            <p:ph sz="half" idx="2"/>
          </p:nvPr>
        </p:nvSpPr>
        <p:spPr/>
        <p:txBody>
          <a:bodyPr/>
          <a:lstStyle/>
          <a:p>
            <a:endParaRPr lang="ru-RU"/>
          </a:p>
        </p:txBody>
      </p:sp>
      <p:sp>
        <p:nvSpPr>
          <p:cNvPr id="2" name="Заголовок 1"/>
          <p:cNvSpPr>
            <a:spLocks noGrp="1"/>
          </p:cNvSpPr>
          <p:nvPr>
            <p:ph type="title"/>
          </p:nvPr>
        </p:nvSpPr>
        <p:spPr/>
        <p:txBody>
          <a:bodyPr/>
          <a:lstStyle/>
          <a:p>
            <a:pPr algn="ctr"/>
            <a:r>
              <a:rPr lang="ru-RU" dirty="0" smtClean="0">
                <a:solidFill>
                  <a:srgbClr val="FF0000"/>
                </a:solidFill>
              </a:rPr>
              <a:t>Сыплет на дощечку.</a:t>
            </a:r>
            <a:endParaRPr lang="ru-RU" dirty="0">
              <a:solidFill>
                <a:srgbClr val="FF0000"/>
              </a:solidFill>
            </a:endParaRPr>
          </a:p>
        </p:txBody>
      </p:sp>
      <p:sp>
        <p:nvSpPr>
          <p:cNvPr id="5" name="Текст 4"/>
          <p:cNvSpPr>
            <a:spLocks noGrp="1"/>
          </p:cNvSpPr>
          <p:nvPr>
            <p:ph type="body" idx="3"/>
          </p:nvPr>
        </p:nvSpPr>
        <p:spPr/>
        <p:txBody>
          <a:bodyPr/>
          <a:lstStyle/>
          <a:p>
            <a:endParaRPr lang="ru-RU"/>
          </a:p>
        </p:txBody>
      </p:sp>
      <p:pic>
        <p:nvPicPr>
          <p:cNvPr id="9218" name="Picture 2" descr="C:\Users\Лейсан\Pictures\Кормушка 2011 год\IMG_039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76202" y="1221175"/>
            <a:ext cx="3756238" cy="467945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Лейсан\Pictures\Кормушка 2011 год\IMG_039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3943" y="1341839"/>
            <a:ext cx="3960439" cy="45877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283968" y="3628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5576" y="1341839"/>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24328" y="7819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http://s4.rimg.info/06bda9bd896c26e0cc2feaaaa2232d33.gif">
            <a:hlinkClick r:id="rId8"/>
          </p:cNvPr>
          <p:cNvPicPr>
            <a:picLocks noGrp="1" noChangeAspect="1" noChangeArrowheads="1" noCrop="1"/>
          </p:cNvPicPr>
          <p:nvPr>
            <p:ph sz="quarter" idx="4"/>
          </p:nvPr>
        </p:nvPicPr>
        <p:blipFill>
          <a:blip r:embed="rId9">
            <a:extLst>
              <a:ext uri="{28A0092B-C50C-407E-A947-70E740481C1C}">
                <a14:useLocalDpi xmlns:a14="http://schemas.microsoft.com/office/drawing/2010/main" val="0"/>
              </a:ext>
            </a:extLst>
          </a:blip>
          <a:srcRect/>
          <a:stretch>
            <a:fillRect/>
          </a:stretch>
        </p:blipFill>
        <p:spPr bwMode="auto">
          <a:xfrm>
            <a:off x="4487892" y="4581128"/>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Звук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471512919"/>
      </p:ext>
    </p:extLst>
  </p:cSld>
  <p:clrMapOvr>
    <a:masterClrMapping/>
  </p:clrMapOvr>
  <mc:AlternateContent xmlns:mc="http://schemas.openxmlformats.org/markup-compatibility/2006" xmlns:p14="http://schemas.microsoft.com/office/powerpoint/2010/main">
    <mc:Choice Requires="p14">
      <p:transition spd="slow" p14:dur="2000" advTm="15049"/>
    </mc:Choice>
    <mc:Fallback xmlns="">
      <p:transition spd="slow" advTm="15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219"/>
                                        </p:tgtEl>
                                        <p:attrNameLst>
                                          <p:attrName>style.visibility</p:attrName>
                                        </p:attrNameLst>
                                      </p:cBhvr>
                                      <p:to>
                                        <p:strVal val="visible"/>
                                      </p:to>
                                    </p:set>
                                    <p:animEffect transition="in" filter="randombar(horizontal)">
                                      <p:cBhvr>
                                        <p:cTn id="19" dur="500"/>
                                        <p:tgtEl>
                                          <p:spTgt spid="92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218"/>
                                        </p:tgtEl>
                                        <p:attrNameLst>
                                          <p:attrName>style.visibility</p:attrName>
                                        </p:attrNameLst>
                                      </p:cBhvr>
                                      <p:to>
                                        <p:strVal val="visible"/>
                                      </p:to>
                                    </p:set>
                                    <p:animEffect transition="in" filter="fade">
                                      <p:cBhvr>
                                        <p:cTn id="24"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Рапсодия русского зимнего леса / Russian Winter Forest Song (2003) DVDR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10" name="Picture 4" descr="C:\Users\Лейсан\Pictures\Кормушка 2011 год\IMG_0406.JPG"/>
          <p:cNvPicPr>
            <a:picLocks noGrp="1" noChangeAspect="1" noChangeArrowheads="1"/>
          </p:cNvPicPr>
          <p:nvPr>
            <p:ph sz="quarter" idx="4"/>
          </p:nvPr>
        </p:nvPicPr>
        <p:blipFill>
          <a:blip r:embed="rId6" cstate="print">
            <a:extLst>
              <a:ext uri="{28A0092B-C50C-407E-A947-70E740481C1C}">
                <a14:useLocalDpi xmlns:a14="http://schemas.microsoft.com/office/drawing/2010/main" val="0"/>
              </a:ext>
            </a:extLst>
          </a:blip>
          <a:srcRect/>
          <a:stretch>
            <a:fillRect/>
          </a:stretch>
        </p:blipFill>
        <p:spPr bwMode="auto">
          <a:xfrm>
            <a:off x="4644008" y="1412776"/>
            <a:ext cx="4041775" cy="470577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pPr algn="ctr"/>
            <a:r>
              <a:rPr lang="ru-RU" dirty="0" smtClean="0">
                <a:solidFill>
                  <a:srgbClr val="FF0000"/>
                </a:solidFill>
              </a:rPr>
              <a:t>Подлетай, воробей,!</a:t>
            </a:r>
            <a:endParaRPr lang="ru-RU" dirty="0">
              <a:solidFill>
                <a:srgbClr val="FF0000"/>
              </a:solidFill>
            </a:endParaRPr>
          </a:p>
        </p:txBody>
      </p:sp>
      <p:sp>
        <p:nvSpPr>
          <p:cNvPr id="5" name="Текст 4"/>
          <p:cNvSpPr>
            <a:spLocks noGrp="1"/>
          </p:cNvSpPr>
          <p:nvPr>
            <p:ph type="body" idx="3"/>
          </p:nvPr>
        </p:nvSpPr>
        <p:spPr/>
        <p:txBody>
          <a:bodyPr/>
          <a:lstStyle/>
          <a:p>
            <a:endParaRPr lang="ru-RU"/>
          </a:p>
        </p:txBody>
      </p:sp>
      <p:pic>
        <p:nvPicPr>
          <p:cNvPr id="12290" name="Picture 2" descr="C:\Users\Лейсан\Pictures\Кормушка 2011 год\IMG_040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560" y="1412776"/>
            <a:ext cx="3816424" cy="47068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172400" y="5586251"/>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24328" y="282289"/>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249006" y="3607524"/>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71600" y="3628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Звук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51524141"/>
      </p:ext>
    </p:extLst>
  </p:cSld>
  <p:clrMapOvr>
    <a:masterClrMapping/>
  </p:clrMapOvr>
  <mc:AlternateContent xmlns:mc="http://schemas.openxmlformats.org/markup-compatibility/2006" xmlns:p14="http://schemas.microsoft.com/office/powerpoint/2010/main">
    <mc:Choice Requires="p14">
      <p:transition spd="slow" p14:dur="2000" advTm="10651"/>
    </mc:Choice>
    <mc:Fallback xmlns="">
      <p:transition spd="slow" advTm="10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290"/>
                                        </p:tgtEl>
                                        <p:attrNameLst>
                                          <p:attrName>style.visibility</p:attrName>
                                        </p:attrNameLst>
                                      </p:cBhvr>
                                      <p:to>
                                        <p:strVal val="visible"/>
                                      </p:to>
                                    </p:set>
                                    <p:animEffect transition="in" filter="fade">
                                      <p:cBhvr>
                                        <p:cTn id="18" dur="500"/>
                                        <p:tgtEl>
                                          <p:spTgt spid="1229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Рапсодия русского зимнего леса / Russian Winter Forest Song (2003) DVDR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sp>
        <p:nvSpPr>
          <p:cNvPr id="6" name="Объект 5"/>
          <p:cNvSpPr>
            <a:spLocks noGrp="1"/>
          </p:cNvSpPr>
          <p:nvPr>
            <p:ph sz="quarter" idx="4"/>
          </p:nvPr>
        </p:nvSpPr>
        <p:spPr/>
        <p:txBody>
          <a:bodyPr/>
          <a:lstStyle/>
          <a:p>
            <a:endParaRPr lang="ru-RU"/>
          </a:p>
        </p:txBody>
      </p:sp>
      <p:sp>
        <p:nvSpPr>
          <p:cNvPr id="2" name="Заголовок 1"/>
          <p:cNvSpPr>
            <a:spLocks noGrp="1"/>
          </p:cNvSpPr>
          <p:nvPr>
            <p:ph type="title"/>
          </p:nvPr>
        </p:nvSpPr>
        <p:spPr/>
        <p:txBody>
          <a:bodyPr/>
          <a:lstStyle/>
          <a:p>
            <a:pPr algn="ctr"/>
            <a:r>
              <a:rPr lang="ru-RU" dirty="0" smtClean="0">
                <a:solidFill>
                  <a:srgbClr val="FF0000"/>
                </a:solidFill>
              </a:rPr>
              <a:t>Угощайся, не робей</a:t>
            </a:r>
            <a:endParaRPr lang="ru-RU" dirty="0">
              <a:solidFill>
                <a:srgbClr val="FF0000"/>
              </a:solidFill>
            </a:endParaRPr>
          </a:p>
        </p:txBody>
      </p:sp>
      <p:sp>
        <p:nvSpPr>
          <p:cNvPr id="5" name="Текст 4"/>
          <p:cNvSpPr>
            <a:spLocks noGrp="1"/>
          </p:cNvSpPr>
          <p:nvPr>
            <p:ph type="body" idx="3"/>
          </p:nvPr>
        </p:nvSpPr>
        <p:spPr/>
        <p:txBody>
          <a:bodyPr/>
          <a:lstStyle/>
          <a:p>
            <a:endParaRPr lang="ru-RU"/>
          </a:p>
        </p:txBody>
      </p:sp>
      <p:pic>
        <p:nvPicPr>
          <p:cNvPr id="10242" name="Picture 2" descr="C:\Users\Лейсан\Pictures\Кормушка 2011 год\IMG_039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6016" y="1628801"/>
            <a:ext cx="3888432" cy="4577133"/>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Лейсан\Pictures\Кормушка 2011 год\IMG_039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560" y="1628801"/>
            <a:ext cx="3816424" cy="45439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308304" y="382734"/>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49622" y="916134"/>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283968" y="4365104"/>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65184519"/>
      </p:ext>
    </p:extLst>
  </p:cSld>
  <p:clrMapOvr>
    <a:masterClrMapping/>
  </p:clrMapOvr>
  <mc:AlternateContent xmlns:mc="http://schemas.openxmlformats.org/markup-compatibility/2006" xmlns:p14="http://schemas.microsoft.com/office/powerpoint/2010/main">
    <mc:Choice Requires="p14">
      <p:transition spd="slow" p14:dur="2000" advTm="14850"/>
    </mc:Choice>
    <mc:Fallback xmlns="">
      <p:transition spd="slow" advTm="14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243"/>
                                        </p:tgtEl>
                                        <p:attrNameLst>
                                          <p:attrName>style.visibility</p:attrName>
                                        </p:attrNameLst>
                                      </p:cBhvr>
                                      <p:to>
                                        <p:strVal val="visible"/>
                                      </p:to>
                                    </p:set>
                                    <p:animEffect transition="in" filter="fade">
                                      <p:cBhvr>
                                        <p:cTn id="29" dur="500"/>
                                        <p:tgtEl>
                                          <p:spTgt spid="1024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242"/>
                                        </p:tgtEl>
                                        <p:attrNameLst>
                                          <p:attrName>style.visibility</p:attrName>
                                        </p:attrNameLst>
                                      </p:cBhvr>
                                      <p:to>
                                        <p:strVal val="visible"/>
                                      </p:to>
                                    </p:set>
                                    <p:anim calcmode="lin" valueType="num">
                                      <p:cBhvr additive="base">
                                        <p:cTn id="34" dur="500" fill="hold"/>
                                        <p:tgtEl>
                                          <p:spTgt spid="10242"/>
                                        </p:tgtEl>
                                        <p:attrNameLst>
                                          <p:attrName>ppt_x</p:attrName>
                                        </p:attrNameLst>
                                      </p:cBhvr>
                                      <p:tavLst>
                                        <p:tav tm="0">
                                          <p:val>
                                            <p:strVal val="#ppt_x"/>
                                          </p:val>
                                        </p:tav>
                                        <p:tav tm="100000">
                                          <p:val>
                                            <p:strVal val="#ppt_x"/>
                                          </p:val>
                                        </p:tav>
                                      </p:tavLst>
                                    </p:anim>
                                    <p:anim calcmode="lin" valueType="num">
                                      <p:cBhvr additive="base">
                                        <p:cTn id="35"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Рапсодия русского зимнего леса / Russian Winter Forest Song (2003) DVDR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a:p>
        </p:txBody>
      </p:sp>
      <p:sp>
        <p:nvSpPr>
          <p:cNvPr id="4" name="Объект 3"/>
          <p:cNvSpPr>
            <a:spLocks noGrp="1"/>
          </p:cNvSpPr>
          <p:nvPr>
            <p:ph sz="half" idx="2"/>
          </p:nvPr>
        </p:nvSpPr>
        <p:spPr/>
        <p:txBody>
          <a:bodyPr/>
          <a:lstStyle/>
          <a:p>
            <a:endParaRPr lang="ru-RU"/>
          </a:p>
        </p:txBody>
      </p:sp>
      <p:sp>
        <p:nvSpPr>
          <p:cNvPr id="6" name="Объект 5"/>
          <p:cNvSpPr>
            <a:spLocks noGrp="1"/>
          </p:cNvSpPr>
          <p:nvPr>
            <p:ph sz="quarter" idx="4"/>
          </p:nvPr>
        </p:nvSpPr>
        <p:spPr/>
        <p:txBody>
          <a:bodyPr/>
          <a:lstStyle/>
          <a:p>
            <a:endParaRPr lang="ru-RU"/>
          </a:p>
        </p:txBody>
      </p:sp>
      <p:sp>
        <p:nvSpPr>
          <p:cNvPr id="2" name="Заголовок 1"/>
          <p:cNvSpPr>
            <a:spLocks noGrp="1"/>
          </p:cNvSpPr>
          <p:nvPr>
            <p:ph type="title"/>
          </p:nvPr>
        </p:nvSpPr>
        <p:spPr/>
        <p:txBody>
          <a:bodyPr>
            <a:normAutofit fontScale="90000"/>
          </a:bodyPr>
          <a:lstStyle/>
          <a:p>
            <a:pPr algn="ctr"/>
            <a:r>
              <a:rPr lang="ru-RU" i="1" dirty="0" smtClean="0">
                <a:solidFill>
                  <a:srgbClr val="FF0000"/>
                </a:solidFill>
              </a:rPr>
              <a:t>Прилетайте, птички, мы стараемся для вас!</a:t>
            </a:r>
            <a:endParaRPr lang="ru-RU" dirty="0">
              <a:solidFill>
                <a:srgbClr val="FF0000"/>
              </a:solidFill>
            </a:endParaRPr>
          </a:p>
        </p:txBody>
      </p:sp>
      <p:sp>
        <p:nvSpPr>
          <p:cNvPr id="5" name="Текст 4"/>
          <p:cNvSpPr>
            <a:spLocks noGrp="1"/>
          </p:cNvSpPr>
          <p:nvPr>
            <p:ph type="body" idx="3"/>
          </p:nvPr>
        </p:nvSpPr>
        <p:spPr/>
        <p:txBody>
          <a:bodyPr/>
          <a:lstStyle/>
          <a:p>
            <a:endParaRPr lang="ru-RU" dirty="0"/>
          </a:p>
        </p:txBody>
      </p:sp>
      <p:pic>
        <p:nvPicPr>
          <p:cNvPr id="11266" name="Picture 2" descr="C:\Users\Лейсан\Pictures\Кормушка 2011 год\IMG_040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2184" y="1353417"/>
            <a:ext cx="7290215" cy="48118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300192" y="4365104"/>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0248" y="5373216"/>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39552" y="1210543"/>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812360" y="8200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012652712"/>
      </p:ext>
    </p:extLst>
  </p:cSld>
  <p:clrMapOvr>
    <a:masterClrMapping/>
  </p:clrMapOvr>
  <mc:AlternateContent xmlns:mc="http://schemas.openxmlformats.org/markup-compatibility/2006" xmlns:p14="http://schemas.microsoft.com/office/powerpoint/2010/main">
    <mc:Choice Requires="p14">
      <p:transition spd="slow" p14:dur="2000" advTm="14392"/>
    </mc:Choice>
    <mc:Fallback xmlns="">
      <p:transition spd="slow" advTm="14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266"/>
                                        </p:tgtEl>
                                        <p:attrNameLst>
                                          <p:attrName>style.visibility</p:attrName>
                                        </p:attrNameLst>
                                      </p:cBhvr>
                                      <p:to>
                                        <p:strVal val="visible"/>
                                      </p:to>
                                    </p:set>
                                    <p:animEffect transition="in" filter="fade">
                                      <p:cBhvr>
                                        <p:cTn id="16" dur="1000"/>
                                        <p:tgtEl>
                                          <p:spTgt spid="11266"/>
                                        </p:tgtEl>
                                      </p:cBhvr>
                                    </p:animEffect>
                                    <p:anim calcmode="lin" valueType="num">
                                      <p:cBhvr>
                                        <p:cTn id="17" dur="1000" fill="hold"/>
                                        <p:tgtEl>
                                          <p:spTgt spid="11266"/>
                                        </p:tgtEl>
                                        <p:attrNameLst>
                                          <p:attrName>ppt_x</p:attrName>
                                        </p:attrNameLst>
                                      </p:cBhvr>
                                      <p:tavLst>
                                        <p:tav tm="0">
                                          <p:val>
                                            <p:strVal val="#ppt_x"/>
                                          </p:val>
                                        </p:tav>
                                        <p:tav tm="100000">
                                          <p:val>
                                            <p:strVal val="#ppt_x"/>
                                          </p:val>
                                        </p:tav>
                                      </p:tavLst>
                                    </p:anim>
                                    <p:anim calcmode="lin" valueType="num">
                                      <p:cBhvr>
                                        <p:cTn id="18"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img-fotki.yandex.ru/get/1/viktor-gaev.1/0_133d_49c3bfe3_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Текст 2"/>
          <p:cNvSpPr>
            <a:spLocks noGrp="1"/>
          </p:cNvSpPr>
          <p:nvPr>
            <p:ph type="body" idx="1"/>
          </p:nvPr>
        </p:nvSpPr>
        <p:spPr/>
        <p:txBody>
          <a:bodyPr/>
          <a:lstStyle/>
          <a:p>
            <a:endParaRPr lang="ru-RU" dirty="0"/>
          </a:p>
        </p:txBody>
      </p:sp>
      <p:sp>
        <p:nvSpPr>
          <p:cNvPr id="4" name="Объект 3"/>
          <p:cNvSpPr>
            <a:spLocks noGrp="1"/>
          </p:cNvSpPr>
          <p:nvPr>
            <p:ph sz="half" idx="2"/>
          </p:nvPr>
        </p:nvSpPr>
        <p:spPr>
          <a:xfrm>
            <a:off x="457200" y="2174875"/>
            <a:ext cx="8219256" cy="3951288"/>
          </a:xfrm>
        </p:spPr>
        <p:txBody>
          <a:bodyPr>
            <a:normAutofit fontScale="92500" lnSpcReduction="10000"/>
          </a:bodyPr>
          <a:lstStyle/>
          <a:p>
            <a:pPr marL="0" indent="0">
              <a:buNone/>
            </a:pPr>
            <a:r>
              <a:rPr lang="ru-RU" dirty="0" smtClean="0"/>
              <a:t/>
            </a:r>
            <a:br>
              <a:rPr lang="ru-RU" dirty="0" smtClean="0"/>
            </a:br>
            <a:r>
              <a:rPr lang="ru-RU" dirty="0" smtClean="0"/>
              <a:t/>
            </a:r>
            <a:br>
              <a:rPr lang="ru-RU" dirty="0" smtClean="0"/>
            </a:br>
            <a:r>
              <a:rPr lang="ru-RU" sz="3200" dirty="0">
                <a:solidFill>
                  <a:srgbClr val="FF0000"/>
                </a:solidFill>
              </a:rPr>
              <a:t>Зимой очень трудно птицам. Они ждут нашей помощи. Сделайте и развесьте кормушки. Не забывайте подсыпать корм. Нерегулярное наполнение кормушки может вызвать гибель привыкших к подкормке пернатых. Птицы – наши друзья! Весной они нас отблагодарят</a:t>
            </a:r>
            <a:r>
              <a:rPr lang="ru-RU" sz="3200" dirty="0">
                <a:solidFill>
                  <a:schemeClr val="accent6">
                    <a:lumMod val="75000"/>
                  </a:schemeClr>
                </a:solidFill>
              </a:rPr>
              <a:t>.</a:t>
            </a:r>
            <a:r>
              <a:rPr lang="ru-RU" sz="3200" dirty="0" smtClean="0">
                <a:solidFill>
                  <a:schemeClr val="accent6">
                    <a:lumMod val="75000"/>
                  </a:schemeClr>
                </a:solidFill>
              </a:rPr>
              <a:t/>
            </a:r>
            <a:br>
              <a:rPr lang="ru-RU" sz="3200" dirty="0" smtClean="0">
                <a:solidFill>
                  <a:schemeClr val="accent6">
                    <a:lumMod val="75000"/>
                  </a:schemeClr>
                </a:solidFill>
              </a:rPr>
            </a:br>
            <a:endParaRPr lang="ru-RU" sz="3200" dirty="0">
              <a:solidFill>
                <a:schemeClr val="accent6">
                  <a:lumMod val="75000"/>
                </a:schemeClr>
              </a:solidFill>
            </a:endParaRPr>
          </a:p>
        </p:txBody>
      </p:sp>
      <p:sp>
        <p:nvSpPr>
          <p:cNvPr id="6" name="Объект 5"/>
          <p:cNvSpPr>
            <a:spLocks noGrp="1"/>
          </p:cNvSpPr>
          <p:nvPr>
            <p:ph sz="quarter" idx="4"/>
          </p:nvPr>
        </p:nvSpPr>
        <p:spPr/>
        <p:txBody>
          <a:bodyPr/>
          <a:lstStyle/>
          <a:p>
            <a:pPr marL="0" indent="0">
              <a:buNone/>
            </a:pPr>
            <a:endParaRPr lang="ru-RU" dirty="0"/>
          </a:p>
        </p:txBody>
      </p:sp>
      <p:sp>
        <p:nvSpPr>
          <p:cNvPr id="2" name="Заголовок 1"/>
          <p:cNvSpPr>
            <a:spLocks noGrp="1"/>
          </p:cNvSpPr>
          <p:nvPr>
            <p:ph type="title"/>
          </p:nvPr>
        </p:nvSpPr>
        <p:spPr>
          <a:xfrm>
            <a:off x="251520" y="332656"/>
            <a:ext cx="8229600" cy="1143000"/>
          </a:xfrm>
        </p:spPr>
        <p:txBody>
          <a:bodyPr/>
          <a:lstStyle/>
          <a:p>
            <a:pPr algn="ctr"/>
            <a:r>
              <a:rPr lang="ru-RU" dirty="0" smtClean="0">
                <a:solidFill>
                  <a:srgbClr val="FF0000"/>
                </a:solidFill>
              </a:rPr>
              <a:t>Дорогие ребята!</a:t>
            </a:r>
            <a:endParaRPr lang="ru-RU" dirty="0">
              <a:solidFill>
                <a:srgbClr val="FF0000"/>
              </a:solidFill>
            </a:endParaRPr>
          </a:p>
        </p:txBody>
      </p:sp>
      <p:sp>
        <p:nvSpPr>
          <p:cNvPr id="5" name="Текст 4"/>
          <p:cNvSpPr>
            <a:spLocks noGrp="1"/>
          </p:cNvSpPr>
          <p:nvPr>
            <p:ph type="body" idx="3"/>
          </p:nvPr>
        </p:nvSpPr>
        <p:spPr/>
        <p:txBody>
          <a:bodyPr/>
          <a:lstStyle/>
          <a:p>
            <a:endParaRPr lang="ru-RU" dirty="0"/>
          </a:p>
        </p:txBody>
      </p:sp>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095155123"/>
      </p:ext>
    </p:extLst>
  </p:cSld>
  <p:clrMapOvr>
    <a:masterClrMapping/>
  </p:clrMapOvr>
  <mc:AlternateContent xmlns:mc="http://schemas.openxmlformats.org/markup-compatibility/2006" xmlns:p14="http://schemas.microsoft.com/office/powerpoint/2010/main">
    <mc:Choice Requires="p14">
      <p:transition spd="slow" p14:dur="2000" advTm="12482"/>
    </mc:Choice>
    <mc:Fallback xmlns="">
      <p:transition spd="slow" advTm="12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7"/>
                </p:tgtEl>
              </p:cMediaNode>
            </p:audio>
          </p:childTnLst>
        </p:cTn>
      </p:par>
    </p:tnLst>
    <p:bldLst>
      <p:bldP spid="4" grpId="0" build="p"/>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chitalnya.ru/upload/597/58115461096167.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a:p>
        </p:txBody>
      </p:sp>
      <p:sp>
        <p:nvSpPr>
          <p:cNvPr id="4" name="Объект 3"/>
          <p:cNvSpPr>
            <a:spLocks noGrp="1"/>
          </p:cNvSpPr>
          <p:nvPr>
            <p:ph sz="half" idx="2"/>
          </p:nvPr>
        </p:nvSpPr>
        <p:spPr>
          <a:xfrm>
            <a:off x="457200" y="980728"/>
            <a:ext cx="8147248" cy="5145435"/>
          </a:xfrm>
        </p:spPr>
        <p:txBody>
          <a:bodyPr>
            <a:noAutofit/>
          </a:bodyPr>
          <a:lstStyle/>
          <a:p>
            <a:r>
              <a:rPr lang="ru-RU" sz="2000" b="1" dirty="0" smtClean="0">
                <a:solidFill>
                  <a:schemeClr val="bg1"/>
                </a:solidFill>
              </a:rPr>
              <a:t>1. Кормушки лучше делать самые простые – из пакетов из–под молочных продуктов. А также из пластиковых бутылок, укреплённых вверх дном, чтобы зерно постепенно высыпалось на подставку.</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r>
              <a:rPr lang="ru-RU" sz="2000" b="1" dirty="0" smtClean="0">
                <a:solidFill>
                  <a:schemeClr val="bg1"/>
                </a:solidFill>
              </a:rPr>
              <a:t>2. Развешивайте кормушки в спокойных для птиц местах.</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r>
              <a:rPr lang="ru-RU" sz="2000" b="1" dirty="0" smtClean="0">
                <a:solidFill>
                  <a:schemeClr val="bg1"/>
                </a:solidFill>
              </a:rPr>
              <a:t>3. Следите, чтобы корм в кормушке был постоянно.</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r>
              <a:rPr lang="ru-RU" sz="2000" b="1" dirty="0" smtClean="0">
                <a:solidFill>
                  <a:schemeClr val="bg1"/>
                </a:solidFill>
              </a:rPr>
              <a:t>4. Кормушки нужно держать в чистоте.</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r>
              <a:rPr lang="ru-RU" sz="2000" b="1" dirty="0" smtClean="0">
                <a:solidFill>
                  <a:schemeClr val="bg1"/>
                </a:solidFill>
              </a:rPr>
              <a:t>5. Следите, чтобы в кормушке не было снега.</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r>
              <a:rPr lang="ru-RU" sz="2000" b="1" dirty="0" smtClean="0">
                <a:solidFill>
                  <a:schemeClr val="bg1"/>
                </a:solidFill>
              </a:rPr>
              <a:t>6. Помните, что основные зимние корма: семечки арбуза, дыни, тыквы, пшеничные отруби, овсяные хлопья, пшено, семена подсолнечника (не жаренные, не солёные), сушёные ягоды боярышника, шиповника, крошки белого хлеба, несолёное свиное сало, говяжий жир. Нельзя давать чёрный хлеб.</a:t>
            </a:r>
            <a:br>
              <a:rPr lang="ru-RU" sz="2000" b="1" dirty="0" smtClean="0">
                <a:solidFill>
                  <a:schemeClr val="bg1"/>
                </a:solidFill>
              </a:rPr>
            </a:br>
            <a:r>
              <a:rPr lang="ru-RU" sz="2000" b="1" dirty="0" smtClean="0">
                <a:solidFill>
                  <a:schemeClr val="bg1"/>
                </a:solidFill>
              </a:rPr>
              <a:t/>
            </a:r>
            <a:br>
              <a:rPr lang="ru-RU" sz="2000" b="1" dirty="0" smtClean="0">
                <a:solidFill>
                  <a:schemeClr val="bg1"/>
                </a:solidFill>
              </a:rPr>
            </a:br>
            <a:endParaRPr lang="ru-RU" sz="2000" b="1" dirty="0">
              <a:solidFill>
                <a:schemeClr val="bg1"/>
              </a:solidFill>
            </a:endParaRPr>
          </a:p>
        </p:txBody>
      </p:sp>
      <p:sp>
        <p:nvSpPr>
          <p:cNvPr id="6" name="Объект 5"/>
          <p:cNvSpPr>
            <a:spLocks noGrp="1"/>
          </p:cNvSpPr>
          <p:nvPr>
            <p:ph sz="quarter" idx="4"/>
          </p:nvPr>
        </p:nvSpPr>
        <p:spPr/>
        <p:txBody>
          <a:bodyPr/>
          <a:lstStyle/>
          <a:p>
            <a:endParaRPr lang="ru-RU" dirty="0"/>
          </a:p>
        </p:txBody>
      </p:sp>
      <p:sp>
        <p:nvSpPr>
          <p:cNvPr id="2" name="Заголовок 1"/>
          <p:cNvSpPr>
            <a:spLocks noGrp="1"/>
          </p:cNvSpPr>
          <p:nvPr>
            <p:ph type="title"/>
          </p:nvPr>
        </p:nvSpPr>
        <p:spPr>
          <a:xfrm>
            <a:off x="457200" y="155448"/>
            <a:ext cx="8229600" cy="897288"/>
          </a:xfrm>
        </p:spPr>
        <p:txBody>
          <a:bodyPr>
            <a:normAutofit/>
          </a:bodyPr>
          <a:lstStyle/>
          <a:p>
            <a:r>
              <a:rPr lang="ru-RU" dirty="0" smtClean="0">
                <a:solidFill>
                  <a:schemeClr val="bg1"/>
                </a:solidFill>
              </a:rPr>
              <a:t>Памятка "Как подкармливать птиц".</a:t>
            </a:r>
            <a:endParaRPr lang="ru-RU" dirty="0">
              <a:solidFill>
                <a:schemeClr val="bg1"/>
              </a:solidFill>
            </a:endParaRPr>
          </a:p>
        </p:txBody>
      </p:sp>
      <p:sp>
        <p:nvSpPr>
          <p:cNvPr id="5" name="Текст 4"/>
          <p:cNvSpPr>
            <a:spLocks noGrp="1"/>
          </p:cNvSpPr>
          <p:nvPr>
            <p:ph type="body" idx="3"/>
          </p:nvPr>
        </p:nvSpPr>
        <p:spPr/>
        <p:txBody>
          <a:bodyPr/>
          <a:lstStyle/>
          <a:p>
            <a:endParaRPr lang="ru-RU"/>
          </a:p>
        </p:txBody>
      </p:sp>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033773798"/>
      </p:ext>
    </p:extLst>
  </p:cSld>
  <p:clrMapOvr>
    <a:masterClrMapping/>
  </p:clrMapOvr>
  <mc:AlternateContent xmlns:mc="http://schemas.openxmlformats.org/markup-compatibility/2006" xmlns:p14="http://schemas.microsoft.com/office/powerpoint/2010/main">
    <mc:Choice Requires="p14">
      <p:transition spd="slow" p14:dur="2000" advTm="27832"/>
    </mc:Choice>
    <mc:Fallback xmlns="">
      <p:transition spd="slow" advTm="27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7" presetClass="emph" presetSubtype="0" fill="remove" grpId="0" nodeType="clickEffect">
                                  <p:stCondLst>
                                    <p:cond delay="0"/>
                                  </p:stCondLst>
                                  <p:childTnLst>
                                    <p:animClr clrSpc="rgb" dir="cw">
                                      <p:cBhvr override="childStyle">
                                        <p:cTn id="10" dur="250" autoRev="1" fill="remove"/>
                                        <p:tgtEl>
                                          <p:spTgt spid="2"/>
                                        </p:tgtEl>
                                        <p:attrNameLst>
                                          <p:attrName>style.color</p:attrName>
                                        </p:attrNameLst>
                                      </p:cBhvr>
                                      <p:to>
                                        <a:schemeClr val="bg1"/>
                                      </p:to>
                                    </p:animClr>
                                    <p:animClr clrSpc="rgb" dir="cw">
                                      <p:cBhvr>
                                        <p:cTn id="11" dur="250" autoRev="1" fill="remove"/>
                                        <p:tgtEl>
                                          <p:spTgt spid="2"/>
                                        </p:tgtEl>
                                        <p:attrNameLst>
                                          <p:attrName>fillcolor</p:attrName>
                                        </p:attrNameLst>
                                      </p:cBhvr>
                                      <p:to>
                                        <a:schemeClr val="bg1"/>
                                      </p:to>
                                    </p:animClr>
                                    <p:set>
                                      <p:cBhvr>
                                        <p:cTn id="12" dur="250" autoRev="1" fill="remove"/>
                                        <p:tgtEl>
                                          <p:spTgt spid="2"/>
                                        </p:tgtEl>
                                        <p:attrNameLst>
                                          <p:attrName>fill.type</p:attrName>
                                        </p:attrNameLst>
                                      </p:cBhvr>
                                      <p:to>
                                        <p:strVal val="solid"/>
                                      </p:to>
                                    </p:set>
                                    <p:set>
                                      <p:cBhvr>
                                        <p:cTn id="13" dur="250" autoRev="1" fill="remove"/>
                                        <p:tgtEl>
                                          <p:spTgt spid="2"/>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anim calcmode="lin" valueType="num">
                                      <p:cBhvr>
                                        <p:cTn id="1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ейсан\Pictures\Кормушка 2011 год\IMG_038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8618"/>
            <a:ext cx="9144000" cy="6829382"/>
          </a:xfrm>
          <a:prstGeom prst="rect">
            <a:avLst/>
          </a:prstGeom>
          <a:noFill/>
          <a:extLst>
            <a:ext uri="{909E8E84-426E-40DD-AFC4-6F175D3DCCD1}">
              <a14:hiddenFill xmlns:a14="http://schemas.microsoft.com/office/drawing/2010/main">
                <a:solidFill>
                  <a:srgbClr val="FFFFFF"/>
                </a:solidFill>
              </a14:hiddenFill>
            </a:ext>
          </a:extLst>
        </p:spPr>
      </p:pic>
      <p:sp>
        <p:nvSpPr>
          <p:cNvPr id="2" name="Текст 1"/>
          <p:cNvSpPr>
            <a:spLocks noGrp="1"/>
          </p:cNvSpPr>
          <p:nvPr>
            <p:ph type="body" idx="1"/>
          </p:nvPr>
        </p:nvSpPr>
        <p:spPr/>
        <p:txBody>
          <a:bodyPr/>
          <a:lstStyle/>
          <a:p>
            <a:endParaRPr lang="ru-RU" dirty="0"/>
          </a:p>
        </p:txBody>
      </p:sp>
      <p:sp>
        <p:nvSpPr>
          <p:cNvPr id="3" name="Объект 2"/>
          <p:cNvSpPr>
            <a:spLocks noGrp="1"/>
          </p:cNvSpPr>
          <p:nvPr>
            <p:ph sz="half" idx="2"/>
          </p:nvPr>
        </p:nvSpPr>
        <p:spPr/>
        <p:txBody>
          <a:bodyPr>
            <a:normAutofit/>
          </a:bodyPr>
          <a:lstStyle/>
          <a:p>
            <a:r>
              <a:rPr lang="ru-RU" dirty="0" smtClean="0"/>
              <a:t>«</a:t>
            </a:r>
            <a:endParaRPr lang="ru-RU" dirty="0"/>
          </a:p>
        </p:txBody>
      </p:sp>
      <p:sp>
        <p:nvSpPr>
          <p:cNvPr id="4" name="Объект 3"/>
          <p:cNvSpPr>
            <a:spLocks noGrp="1"/>
          </p:cNvSpPr>
          <p:nvPr>
            <p:ph sz="quarter" idx="4"/>
          </p:nvPr>
        </p:nvSpPr>
        <p:spPr>
          <a:xfrm>
            <a:off x="6804248" y="5301208"/>
            <a:ext cx="2339752" cy="1036092"/>
          </a:xfrm>
        </p:spPr>
        <p:txBody>
          <a:bodyPr>
            <a:normAutofit/>
          </a:bodyPr>
          <a:lstStyle/>
          <a:p>
            <a:r>
              <a:rPr lang="ru-RU" sz="1800" dirty="0" smtClean="0"/>
              <a:t>Контактный телефон:</a:t>
            </a:r>
          </a:p>
          <a:p>
            <a:r>
              <a:rPr lang="ru-RU" sz="1800" dirty="0" smtClean="0"/>
              <a:t>89063320460</a:t>
            </a:r>
            <a:endParaRPr lang="ru-RU" sz="1800" dirty="0"/>
          </a:p>
        </p:txBody>
      </p:sp>
      <p:sp>
        <p:nvSpPr>
          <p:cNvPr id="5" name="Заголовок 4"/>
          <p:cNvSpPr>
            <a:spLocks noGrp="1"/>
          </p:cNvSpPr>
          <p:nvPr>
            <p:ph type="title"/>
          </p:nvPr>
        </p:nvSpPr>
        <p:spPr>
          <a:xfrm>
            <a:off x="457200" y="908720"/>
            <a:ext cx="8229600" cy="2160240"/>
          </a:xfrm>
        </p:spPr>
        <p:txBody>
          <a:bodyPr>
            <a:noAutofit/>
          </a:bodyPr>
          <a:lstStyle/>
          <a:p>
            <a:pPr algn="ct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ru-RU" sz="3200" dirty="0">
                <a:solidFill>
                  <a:srgbClr val="FF0000"/>
                </a:solidFill>
              </a:rPr>
              <a:t/>
            </a:r>
            <a:br>
              <a:rPr lang="ru-RU" sz="3200" dirty="0">
                <a:solidFill>
                  <a:srgbClr val="FF0000"/>
                </a:solidFill>
              </a:rPr>
            </a:br>
            <a:r>
              <a:rPr lang="ru-RU" sz="3200" dirty="0" smtClean="0">
                <a:solidFill>
                  <a:srgbClr val="FF0000"/>
                </a:solidFill>
              </a:rPr>
              <a:t/>
            </a:r>
            <a:br>
              <a:rPr lang="ru-RU" sz="3200" dirty="0" smtClean="0">
                <a:solidFill>
                  <a:srgbClr val="FF0000"/>
                </a:solidFill>
              </a:rPr>
            </a:br>
            <a:r>
              <a:rPr lang="en-US" sz="3200" dirty="0" smtClean="0">
                <a:solidFill>
                  <a:srgbClr val="FF0000"/>
                </a:solidFill>
              </a:rPr>
              <a:t/>
            </a:r>
            <a:br>
              <a:rPr lang="en-US" sz="3200" dirty="0" smtClean="0">
                <a:solidFill>
                  <a:srgbClr val="FF0000"/>
                </a:solidFill>
              </a:rPr>
            </a:br>
            <a:r>
              <a:rPr lang="ru-RU" sz="3200" dirty="0" smtClean="0">
                <a:solidFill>
                  <a:srgbClr val="FF0000"/>
                </a:solidFill>
              </a:rPr>
              <a:t>«</a:t>
            </a:r>
            <a:r>
              <a:rPr lang="ru-RU" sz="2800" dirty="0" smtClean="0">
                <a:solidFill>
                  <a:srgbClr val="FF0000"/>
                </a:solidFill>
              </a:rPr>
              <a:t>Птичью столовую» в сосновой  посадке открыли ученики 2 «Д» класса средней школы №10 города Елабуги 15.12.2011</a:t>
            </a:r>
            <a:br>
              <a:rPr lang="ru-RU" sz="2800" dirty="0" smtClean="0">
                <a:solidFill>
                  <a:srgbClr val="FF0000"/>
                </a:solidFill>
              </a:rPr>
            </a:br>
            <a:r>
              <a:rPr lang="ru-RU" sz="2800" dirty="0" smtClean="0">
                <a:solidFill>
                  <a:srgbClr val="FF0000"/>
                </a:solidFill>
              </a:rPr>
              <a:t>Руководитель: учитель начальных классов Исмагилова </a:t>
            </a:r>
            <a:r>
              <a:rPr lang="ru-RU" sz="2800" dirty="0" err="1" smtClean="0">
                <a:solidFill>
                  <a:srgbClr val="FF0000"/>
                </a:solidFill>
              </a:rPr>
              <a:t>Лейсан</a:t>
            </a:r>
            <a:r>
              <a:rPr lang="ru-RU" sz="2800" dirty="0" smtClean="0">
                <a:solidFill>
                  <a:srgbClr val="FF0000"/>
                </a:solidFill>
              </a:rPr>
              <a:t> </a:t>
            </a:r>
            <a:r>
              <a:rPr lang="ru-RU" sz="2800" dirty="0" err="1" smtClean="0">
                <a:solidFill>
                  <a:srgbClr val="FF0000"/>
                </a:solidFill>
              </a:rPr>
              <a:t>Кадировна</a:t>
            </a:r>
            <a:r>
              <a:rPr lang="ru-RU" sz="3200" dirty="0" smtClean="0">
                <a:solidFill>
                  <a:srgbClr val="FF0000"/>
                </a:solidFill>
              </a:rPr>
              <a:t/>
            </a:r>
            <a:br>
              <a:rPr lang="ru-RU" sz="3200" dirty="0" smtClean="0">
                <a:solidFill>
                  <a:srgbClr val="FF0000"/>
                </a:solidFill>
              </a:rPr>
            </a:br>
            <a:endParaRPr lang="ru-RU" sz="3200" dirty="0">
              <a:solidFill>
                <a:srgbClr val="FF0000"/>
              </a:solidFill>
            </a:endParaRPr>
          </a:p>
        </p:txBody>
      </p:sp>
      <p:sp>
        <p:nvSpPr>
          <p:cNvPr id="6" name="Текст 5"/>
          <p:cNvSpPr>
            <a:spLocks noGrp="1"/>
          </p:cNvSpPr>
          <p:nvPr>
            <p:ph type="body" idx="3"/>
          </p:nvPr>
        </p:nvSpPr>
        <p:spPr>
          <a:xfrm>
            <a:off x="4648200" y="1399593"/>
            <a:ext cx="4040188" cy="661255"/>
          </a:xfrm>
        </p:spPr>
        <p:txBody>
          <a:bodyPr/>
          <a:lstStyle/>
          <a:p>
            <a:r>
              <a:rPr lang="en-US" dirty="0" smtClean="0"/>
              <a:t>                </a:t>
            </a:r>
          </a:p>
        </p:txBody>
      </p:sp>
      <p:pic>
        <p:nvPicPr>
          <p:cNvPr id="8" name="Звук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2706720"/>
      </p:ext>
    </p:extLst>
  </p:cSld>
  <p:clrMapOvr>
    <a:masterClrMapping/>
  </p:clrMapOvr>
  <mc:AlternateContent xmlns:mc="http://schemas.openxmlformats.org/markup-compatibility/2006" xmlns:p14="http://schemas.microsoft.com/office/powerpoint/2010/main">
    <mc:Choice Requires="p14">
      <p:transition spd="slow" p14:dur="2000" advTm="8665"/>
    </mc:Choice>
    <mc:Fallback xmlns="">
      <p:transition spd="slow" advTm="8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brles.zapoved.ru/foto/55969c27b891034928fc4334233227c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9095718" cy="6859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Текст 2"/>
          <p:cNvSpPr>
            <a:spLocks noGrp="1"/>
          </p:cNvSpPr>
          <p:nvPr>
            <p:ph type="body" idx="1"/>
          </p:nvPr>
        </p:nvSpPr>
        <p:spPr/>
        <p:txBody>
          <a:bodyPr/>
          <a:lstStyle/>
          <a:p>
            <a:endParaRPr lang="ru-RU" dirty="0"/>
          </a:p>
        </p:txBody>
      </p:sp>
      <p:sp>
        <p:nvSpPr>
          <p:cNvPr id="4" name="Объект 3"/>
          <p:cNvSpPr>
            <a:spLocks noGrp="1"/>
          </p:cNvSpPr>
          <p:nvPr>
            <p:ph sz="half" idx="2"/>
          </p:nvPr>
        </p:nvSpPr>
        <p:spPr>
          <a:xfrm>
            <a:off x="457200" y="1412777"/>
            <a:ext cx="8147248" cy="4713386"/>
          </a:xfrm>
        </p:spPr>
        <p:txBody>
          <a:bodyPr>
            <a:normAutofit/>
          </a:bodyPr>
          <a:lstStyle/>
          <a:p>
            <a:r>
              <a:rPr lang="ru-RU" dirty="0" smtClean="0">
                <a:solidFill>
                  <a:schemeClr val="tx2"/>
                </a:solidFill>
              </a:rPr>
              <a:t/>
            </a:r>
            <a:br>
              <a:rPr lang="ru-RU" dirty="0" smtClean="0">
                <a:solidFill>
                  <a:schemeClr val="tx2"/>
                </a:solidFill>
              </a:rPr>
            </a:br>
            <a:endParaRPr lang="ru-RU" sz="11200" dirty="0">
              <a:solidFill>
                <a:schemeClr val="bg1"/>
              </a:solidFill>
            </a:endParaRPr>
          </a:p>
        </p:txBody>
      </p:sp>
      <p:sp>
        <p:nvSpPr>
          <p:cNvPr id="2" name="Заголовок 1"/>
          <p:cNvSpPr>
            <a:spLocks noGrp="1"/>
          </p:cNvSpPr>
          <p:nvPr>
            <p:ph type="title"/>
          </p:nvPr>
        </p:nvSpPr>
        <p:spPr>
          <a:xfrm>
            <a:off x="526892" y="-41564"/>
            <a:ext cx="8229600" cy="1251135"/>
          </a:xfrm>
        </p:spPr>
        <p:txBody>
          <a:bodyPr>
            <a:normAutofit/>
          </a:bodyPr>
          <a:lstStyle/>
          <a:p>
            <a:pPr algn="ctr"/>
            <a:r>
              <a:rPr lang="ru-RU" sz="3200" dirty="0" smtClean="0">
                <a:solidFill>
                  <a:srgbClr val="FF0000"/>
                </a:solidFill>
              </a:rPr>
              <a:t>Каждый раз когда дети идут кататься на горку, они берут гостинцы для пернатых друзей</a:t>
            </a:r>
            <a:endParaRPr lang="ru-RU" sz="3200" dirty="0">
              <a:solidFill>
                <a:srgbClr val="FF0000"/>
              </a:solidFill>
            </a:endParaRPr>
          </a:p>
        </p:txBody>
      </p:sp>
      <p:sp>
        <p:nvSpPr>
          <p:cNvPr id="5" name="Текст 4"/>
          <p:cNvSpPr>
            <a:spLocks noGrp="1"/>
          </p:cNvSpPr>
          <p:nvPr>
            <p:ph type="body" idx="3"/>
          </p:nvPr>
        </p:nvSpPr>
        <p:spPr/>
        <p:txBody>
          <a:bodyPr/>
          <a:lstStyle/>
          <a:p>
            <a:endParaRPr lang="ru-RU" dirty="0"/>
          </a:p>
        </p:txBody>
      </p:sp>
      <p:pic>
        <p:nvPicPr>
          <p:cNvPr id="1026" name="Picture 2" descr="C:\Users\Лейсан\Pictures\новый год 2011\Фото069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0667" y="1394967"/>
            <a:ext cx="2349859" cy="265790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Лейсан\Pictures\новый год 2011\Фото069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4247" y="4057293"/>
            <a:ext cx="2111459" cy="24790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Лейсан\Pictures\новый год 2011\Фото0697.jpg"/>
          <p:cNvPicPr>
            <a:picLocks noGrp="1" noChangeAspect="1" noChangeArrowheads="1"/>
          </p:cNvPicPr>
          <p:nvPr>
            <p:ph sz="quarter" idx="4"/>
          </p:nvPr>
        </p:nvPicPr>
        <p:blipFill>
          <a:blip r:embed="rId8" cstate="print">
            <a:extLst>
              <a:ext uri="{28A0092B-C50C-407E-A947-70E740481C1C}">
                <a14:useLocalDpi xmlns:a14="http://schemas.microsoft.com/office/drawing/2010/main" val="0"/>
              </a:ext>
            </a:extLst>
          </a:blip>
          <a:srcRect/>
          <a:stretch>
            <a:fillRect/>
          </a:stretch>
        </p:blipFill>
        <p:spPr bwMode="auto">
          <a:xfrm>
            <a:off x="4607972" y="1453753"/>
            <a:ext cx="2219468" cy="259911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Лейсан\Pictures\новый год 2011\Фото069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60526" y="4052869"/>
            <a:ext cx="2052560" cy="24790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Лейсан\Pictures\новый год 2011\Фото0699.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27440" y="1394967"/>
            <a:ext cx="2088267" cy="265790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Лейсан\Pictures\новый год 2011\Фото070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13086" y="4080236"/>
            <a:ext cx="2214354" cy="24517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Лейсан\Pictures\новый год 2011\Фото070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60526" y="1434728"/>
            <a:ext cx="2047446" cy="261814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Лейсан\Pictures\новый год 2011\Фото0696.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0667" y="4052868"/>
            <a:ext cx="2349859" cy="2447554"/>
          </a:xfrm>
          <a:prstGeom prst="rect">
            <a:avLst/>
          </a:prstGeom>
          <a:noFill/>
          <a:extLst>
            <a:ext uri="{909E8E84-426E-40DD-AFC4-6F175D3DCCD1}">
              <a14:hiddenFill xmlns:a14="http://schemas.microsoft.com/office/drawing/2010/main">
                <a:solidFill>
                  <a:srgbClr val="FFFFFF"/>
                </a:solidFill>
              </a14:hiddenFill>
            </a:ext>
          </a:extLst>
        </p:spPr>
      </p:pic>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170196701"/>
      </p:ext>
    </p:extLst>
  </p:cSld>
  <p:clrMapOvr>
    <a:masterClrMapping/>
  </p:clrMapOvr>
  <mc:AlternateContent xmlns:mc="http://schemas.openxmlformats.org/markup-compatibility/2006" xmlns:p14="http://schemas.microsoft.com/office/powerpoint/2010/main">
    <mc:Choice Requires="p14">
      <p:transition spd="slow" p14:dur="2000" advTm="16458"/>
    </mc:Choice>
    <mc:Fallback xmlns="">
      <p:transition spd="slow" advTm="16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4" presetClass="emph" presetSubtype="0" fill="hold" nodeType="clickEffect">
                                  <p:stCondLst>
                                    <p:cond delay="0"/>
                                  </p:stCondLst>
                                  <p:iterate type="lt">
                                    <p:tmPct val="10000"/>
                                  </p:iterate>
                                  <p:childTnLst>
                                    <p:animMotion origin="layout" path="M 0.0 0.0 L 0.0 -0.07213" pathEditMode="relative" ptsTypes="">
                                      <p:cBhvr>
                                        <p:cTn id="15" dur="250" accel="50000" decel="50000" autoRev="1" fill="hold">
                                          <p:stCondLst>
                                            <p:cond delay="0"/>
                                          </p:stCondLst>
                                        </p:cTn>
                                        <p:tgtEl>
                                          <p:spTgt spid="4">
                                            <p:txEl>
                                              <p:pRg st="0" end="0"/>
                                            </p:txEl>
                                          </p:spTgt>
                                        </p:tgtEl>
                                        <p:attrNameLst>
                                          <p:attrName>ppt_x</p:attrName>
                                          <p:attrName>ppt_y</p:attrName>
                                        </p:attrNameLst>
                                      </p:cBhvr>
                                    </p:animMotion>
                                    <p:animRot by="1500000">
                                      <p:cBhvr>
                                        <p:cTn id="16" dur="125" fill="hold">
                                          <p:stCondLst>
                                            <p:cond delay="0"/>
                                          </p:stCondLst>
                                        </p:cTn>
                                        <p:tgtEl>
                                          <p:spTgt spid="4">
                                            <p:txEl>
                                              <p:pRg st="0" end="0"/>
                                            </p:txEl>
                                          </p:spTgt>
                                        </p:tgtEl>
                                        <p:attrNameLst>
                                          <p:attrName>r</p:attrName>
                                        </p:attrNameLst>
                                      </p:cBhvr>
                                    </p:animRot>
                                    <p:animRot by="-1500000">
                                      <p:cBhvr>
                                        <p:cTn id="17" dur="125" fill="hold">
                                          <p:stCondLst>
                                            <p:cond delay="125"/>
                                          </p:stCondLst>
                                        </p:cTn>
                                        <p:tgtEl>
                                          <p:spTgt spid="4">
                                            <p:txEl>
                                              <p:pRg st="0" end="0"/>
                                            </p:txEl>
                                          </p:spTgt>
                                        </p:tgtEl>
                                        <p:attrNameLst>
                                          <p:attrName>r</p:attrName>
                                        </p:attrNameLst>
                                      </p:cBhvr>
                                    </p:animRot>
                                    <p:animRot by="-1500000">
                                      <p:cBhvr>
                                        <p:cTn id="18" dur="125" fill="hold">
                                          <p:stCondLst>
                                            <p:cond delay="250"/>
                                          </p:stCondLst>
                                        </p:cTn>
                                        <p:tgtEl>
                                          <p:spTgt spid="4">
                                            <p:txEl>
                                              <p:pRg st="0" end="0"/>
                                            </p:txEl>
                                          </p:spTgt>
                                        </p:tgtEl>
                                        <p:attrNameLst>
                                          <p:attrName>r</p:attrName>
                                        </p:attrNameLst>
                                      </p:cBhvr>
                                    </p:animRot>
                                    <p:animRot by="1500000">
                                      <p:cBhvr>
                                        <p:cTn id="19" dur="125" fill="hold">
                                          <p:stCondLst>
                                            <p:cond delay="375"/>
                                          </p:stCondLst>
                                        </p:cTn>
                                        <p:tgtEl>
                                          <p:spTgt spid="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041"/>
            <a:ext cx="9144000" cy="6806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4" descr="http://s4.rimg.info/06bda9bd896c26e0cc2feaaaa2232d33.gif">
            <a:hlinkClick r:id="rId6"/>
          </p:cNvPr>
          <p:cNvPicPr>
            <a:picLocks noGrp="1" noChangeAspect="1" noChangeArrowheads="1" noCrop="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2771800" y="4839816"/>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374848" y="500062"/>
            <a:ext cx="8229600" cy="1635513"/>
          </a:xfrm>
        </p:spPr>
        <p:txBody>
          <a:bodyPr>
            <a:noAutofit/>
          </a:bodyPr>
          <a:lstStyle/>
          <a:p>
            <a:r>
              <a:rPr lang="ru-RU" sz="3600" dirty="0" smtClean="0">
                <a:solidFill>
                  <a:srgbClr val="FF0000"/>
                </a:solidFill>
              </a:rPr>
              <a:t>На дворе белым-бело,</a:t>
            </a:r>
            <a:br>
              <a:rPr lang="ru-RU" sz="3600" dirty="0" smtClean="0">
                <a:solidFill>
                  <a:srgbClr val="FF0000"/>
                </a:solidFill>
              </a:rPr>
            </a:br>
            <a:r>
              <a:rPr lang="ru-RU" sz="3600" dirty="0" smtClean="0">
                <a:solidFill>
                  <a:srgbClr val="FF0000"/>
                </a:solidFill>
              </a:rPr>
              <a:t>Землю снегом замело</a:t>
            </a:r>
            <a:r>
              <a:rPr lang="ru-RU" sz="3600" dirty="0" smtClean="0"/>
              <a:t>.</a:t>
            </a:r>
            <a:br>
              <a:rPr lang="ru-RU" sz="3600" dirty="0" smtClean="0"/>
            </a:br>
            <a:endParaRPr lang="ru-RU" sz="3600" dirty="0"/>
          </a:p>
        </p:txBody>
      </p:sp>
      <p:pic>
        <p:nvPicPr>
          <p:cNvPr id="5" name="Picture 14" descr="http://s4.rimg.info/06bda9bd896c26e0cc2feaaaa2232d33.gif">
            <a:hlinkClick r:id="rId6"/>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28624" y="1843143"/>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http://s4.rimg.info/06bda9bd896c26e0cc2feaaaa2232d33.gif">
            <a:hlinkClick r:id="rId6"/>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96336" y="1602176"/>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http://s4.rimg.info/06bda9bd896c26e0cc2feaaaa2232d33.gif">
            <a:hlinkClick r:id="rId6"/>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21880" y="5373216"/>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Звук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765048781"/>
      </p:ext>
    </p:extLst>
  </p:cSld>
  <p:clrMapOvr>
    <a:masterClrMapping/>
  </p:clrMapOvr>
  <mc:AlternateContent xmlns:mc="http://schemas.openxmlformats.org/markup-compatibility/2006" xmlns:p14="http://schemas.microsoft.com/office/powerpoint/2010/main">
    <mc:Choice Requires="p14">
      <p:transition spd="slow" p14:dur="2000" advTm="10892"/>
    </mc:Choice>
    <mc:Fallback xmlns="">
      <p:transition spd="slow" advTm="10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Рамка для фото - Смешарики зимой"/>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Лейсан\Pictures\Кормушка 2011 год\IMG_0384.JPG"/>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rot="21299109">
            <a:off x="1169107" y="1198716"/>
            <a:ext cx="6805787" cy="390055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836712"/>
            <a:ext cx="8229600" cy="172819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ru-RU" dirty="0" smtClean="0">
                <a:solidFill>
                  <a:srgbClr val="FF0000"/>
                </a:solidFill>
              </a:rPr>
              <a:t>Трудно птицам зимовать</a:t>
            </a:r>
            <a:r>
              <a:rPr lang="ru-RU" dirty="0" smtClean="0"/>
              <a:t>,</a:t>
            </a:r>
            <a:br>
              <a:rPr lang="ru-RU" dirty="0" smtClean="0"/>
            </a:br>
            <a:r>
              <a:rPr lang="ru-RU" dirty="0" smtClean="0"/>
              <a:t/>
            </a:r>
            <a:br>
              <a:rPr lang="ru-RU" dirty="0" smtClean="0"/>
            </a:br>
            <a:r>
              <a:rPr lang="ru-RU" dirty="0"/>
              <a:t/>
            </a:r>
            <a:br>
              <a:rPr lang="ru-RU" dirty="0"/>
            </a:br>
            <a:endParaRPr lang="ru-RU" dirty="0"/>
          </a:p>
        </p:txBody>
      </p:sp>
      <p:pic>
        <p:nvPicPr>
          <p:cNvPr id="3" name="Звук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43475521"/>
      </p:ext>
    </p:extLst>
  </p:cSld>
  <p:clrMapOvr>
    <a:masterClrMapping/>
  </p:clrMapOvr>
  <mc:AlternateContent xmlns:mc="http://schemas.openxmlformats.org/markup-compatibility/2006" xmlns:p14="http://schemas.microsoft.com/office/powerpoint/2010/main">
    <mc:Choice Requires="p14">
      <p:transition spd="slow" p14:dur="2000" advTm="10783"/>
    </mc:Choice>
    <mc:Fallback xmlns="">
      <p:transition spd="slow" advTm="10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barn(inVertical)">
                                      <p:cBhvr>
                                        <p:cTn id="11" dur="500"/>
                                        <p:tgtEl>
                                          <p:spTgt spid="307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barn(inVertical)">
                                      <p:cBhvr>
                                        <p:cTn id="16"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6" descr="click?url=http%3A%2F%2Fandink20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a:p>
        </p:txBody>
      </p:sp>
      <p:sp>
        <p:nvSpPr>
          <p:cNvPr id="2" name="Заголовок 1"/>
          <p:cNvSpPr>
            <a:spLocks noGrp="1"/>
          </p:cNvSpPr>
          <p:nvPr>
            <p:ph type="title"/>
          </p:nvPr>
        </p:nvSpPr>
        <p:spPr/>
        <p:txBody>
          <a:bodyPr/>
          <a:lstStyle/>
          <a:p>
            <a:r>
              <a:rPr lang="ru-RU" dirty="0" smtClean="0">
                <a:solidFill>
                  <a:srgbClr val="FF0000"/>
                </a:solidFill>
              </a:rPr>
              <a:t>Трудно пищу добывать.</a:t>
            </a:r>
            <a:endParaRPr lang="ru-RU" dirty="0">
              <a:solidFill>
                <a:srgbClr val="FF0000"/>
              </a:solidFill>
            </a:endParaRPr>
          </a:p>
        </p:txBody>
      </p:sp>
      <p:sp>
        <p:nvSpPr>
          <p:cNvPr id="5" name="Текст 4"/>
          <p:cNvSpPr>
            <a:spLocks noGrp="1"/>
          </p:cNvSpPr>
          <p:nvPr>
            <p:ph type="body" idx="3"/>
          </p:nvPr>
        </p:nvSpPr>
        <p:spPr/>
        <p:txBody>
          <a:bodyPr/>
          <a:lstStyle/>
          <a:p>
            <a:endParaRPr lang="ru-RU"/>
          </a:p>
        </p:txBody>
      </p:sp>
      <p:pic>
        <p:nvPicPr>
          <p:cNvPr id="9" name="Picture 6" descr="http://s10.rimg.info/a96eaf2107f0dea9624acc8a37c2bccd.gif">
            <a:hlinkClick r:id="rId6"/>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236296" y="260648"/>
            <a:ext cx="1809751"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C:\Users\Лейсан\Pictures\Кормушка 2011 год\IMG_0386.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2767" b="18180"/>
          <a:stretch/>
        </p:blipFill>
        <p:spPr bwMode="auto">
          <a:xfrm>
            <a:off x="0" y="1412776"/>
            <a:ext cx="9046047" cy="5445224"/>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p:cNvSpPr>
            <a:spLocks noGrp="1"/>
          </p:cNvSpPr>
          <p:nvPr>
            <p:ph sz="quarter" idx="4"/>
          </p:nvPr>
        </p:nvSpPr>
        <p:spPr/>
        <p:txBody>
          <a:bodyPr/>
          <a:lstStyle/>
          <a:p>
            <a:endParaRPr lang="ru-RU"/>
          </a:p>
        </p:txBody>
      </p:sp>
      <p:sp>
        <p:nvSpPr>
          <p:cNvPr id="6" name="Объект 5"/>
          <p:cNvSpPr>
            <a:spLocks noGrp="1"/>
          </p:cNvSpPr>
          <p:nvPr>
            <p:ph sz="half" idx="2"/>
          </p:nvPr>
        </p:nvSpPr>
        <p:spPr/>
        <p:txBody>
          <a:bodyPr/>
          <a:lstStyle/>
          <a:p>
            <a:endParaRPr lang="ru-RU"/>
          </a:p>
        </p:txBody>
      </p:sp>
      <p:pic>
        <p:nvPicPr>
          <p:cNvPr id="7" name="Звук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190042486"/>
      </p:ext>
    </p:extLst>
  </p:cSld>
  <p:clrMapOvr>
    <a:masterClrMapping/>
  </p:clrMapOvr>
  <mc:AlternateContent xmlns:mc="http://schemas.openxmlformats.org/markup-compatibility/2006" xmlns:p14="http://schemas.microsoft.com/office/powerpoint/2010/main">
    <mc:Choice Requires="p14">
      <p:transition spd="slow" p14:dur="2000" advTm="12524"/>
    </mc:Choice>
    <mc:Fallback xmlns="">
      <p:transition spd="slow" advTm="12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Лейсан\Pictures\Кормушка 2011 год\IMG_0385.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180528" y="-121915"/>
            <a:ext cx="902703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411760" y="836711"/>
            <a:ext cx="6275040" cy="1124743"/>
          </a:xfrm>
        </p:spPr>
        <p:txBody>
          <a:bodyPr>
            <a:normAutofit fontScale="90000"/>
          </a:bodyPr>
          <a:lstStyle/>
          <a:p>
            <a:r>
              <a:rPr lang="en-US" dirty="0" smtClean="0"/>
              <a:t/>
            </a:r>
            <a:br>
              <a:rPr lang="en-US" dirty="0" smtClean="0"/>
            </a:br>
            <a:r>
              <a:rPr lang="en-US" dirty="0" smtClean="0"/>
              <a:t>      </a:t>
            </a:r>
            <a:r>
              <a:rPr lang="ru-RU" dirty="0" smtClean="0">
                <a:solidFill>
                  <a:srgbClr val="FF0000"/>
                </a:solidFill>
              </a:rPr>
              <a:t>Подлетай, воробей,</a:t>
            </a:r>
            <a:br>
              <a:rPr lang="ru-RU" dirty="0" smtClean="0">
                <a:solidFill>
                  <a:srgbClr val="FF0000"/>
                </a:solidFill>
              </a:rPr>
            </a:br>
            <a:r>
              <a:rPr lang="ru-RU" dirty="0" smtClean="0">
                <a:solidFill>
                  <a:srgbClr val="FF0000"/>
                </a:solidFill>
              </a:rPr>
              <a:t/>
            </a:r>
            <a:br>
              <a:rPr lang="ru-RU" dirty="0" smtClean="0">
                <a:solidFill>
                  <a:srgbClr val="FF0000"/>
                </a:solidFill>
              </a:rPr>
            </a:br>
            <a:endParaRPr lang="ru-RU" dirty="0">
              <a:solidFill>
                <a:srgbClr val="FF0000"/>
              </a:solidFill>
            </a:endParaRPr>
          </a:p>
        </p:txBody>
      </p:sp>
      <p:pic>
        <p:nvPicPr>
          <p:cNvPr id="6"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2348880"/>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1223531"/>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6968" y="3068960"/>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2825130"/>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9552" y="5749637"/>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6" descr="d2cb88548b80da1cbb645576ccc50fd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711777" y="5714135"/>
            <a:ext cx="638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Воробей"/>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520" y="-64942"/>
            <a:ext cx="2989962" cy="2413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Звук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64590021"/>
      </p:ext>
    </p:extLst>
  </p:cSld>
  <p:clrMapOvr>
    <a:masterClrMapping/>
  </p:clrMapOvr>
  <mc:AlternateContent xmlns:mc="http://schemas.openxmlformats.org/markup-compatibility/2006" xmlns:p14="http://schemas.microsoft.com/office/powerpoint/2010/main">
    <mc:Choice Requires="p14">
      <p:transition spd="slow" p14:dur="2000" advTm="6740"/>
    </mc:Choice>
    <mc:Fallback xmlns="">
      <p:transition spd="slow" advTm="6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data11.gallery.ru/albums/gallery/154393-4eda7-30600366-m549x500.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9872" y="116632"/>
            <a:ext cx="8954616" cy="1143000"/>
          </a:xfrm>
        </p:spPr>
        <p:txBody>
          <a:bodyPr>
            <a:normAutofit fontScale="90000"/>
          </a:bodyPr>
          <a:lstStyle/>
          <a:p>
            <a:r>
              <a:rPr lang="ru-RU" dirty="0" smtClean="0"/>
              <a:t/>
            </a:r>
            <a:br>
              <a:rPr lang="ru-RU" dirty="0" smtClean="0"/>
            </a:br>
            <a:r>
              <a:rPr lang="en-US" dirty="0" smtClean="0"/>
              <a:t>   </a:t>
            </a:r>
            <a:r>
              <a:rPr lang="ru-RU" dirty="0" smtClean="0"/>
              <a:t/>
            </a:r>
            <a:br>
              <a:rPr lang="ru-RU" dirty="0" smtClean="0"/>
            </a:br>
            <a:endParaRPr lang="ru-RU" dirty="0"/>
          </a:p>
        </p:txBody>
      </p:sp>
      <p:sp>
        <p:nvSpPr>
          <p:cNvPr id="4" name="Прямоугольник 3"/>
          <p:cNvSpPr/>
          <p:nvPr/>
        </p:nvSpPr>
        <p:spPr>
          <a:xfrm>
            <a:off x="1812148" y="214542"/>
            <a:ext cx="5544616" cy="707886"/>
          </a:xfrm>
          <a:prstGeom prst="rect">
            <a:avLst/>
          </a:prstGeom>
        </p:spPr>
        <p:txBody>
          <a:bodyPr wrap="square">
            <a:spAutoFit/>
          </a:bodyPr>
          <a:lstStyle/>
          <a:p>
            <a:pPr algn="ctr"/>
            <a:r>
              <a:rPr lang="ru-RU" sz="4000" dirty="0" smtClean="0">
                <a:solidFill>
                  <a:srgbClr val="FF0000"/>
                </a:solidFill>
              </a:rPr>
              <a:t>Подлетай, не робей!</a:t>
            </a:r>
            <a:endParaRPr lang="ru-RU" sz="4000" dirty="0">
              <a:solidFill>
                <a:srgbClr val="FF0000"/>
              </a:solidFill>
            </a:endParaRPr>
          </a:p>
        </p:txBody>
      </p:sp>
      <p:pic>
        <p:nvPicPr>
          <p:cNvPr id="7"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288273" y="568485"/>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394221" y="1429617"/>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1489" y="4869160"/>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292080" y="1128850"/>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322518" y="5152465"/>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C:\Users\Лейсан\Pictures\Кормушка 2011 год\IMG_0390.JPG"/>
          <p:cNvPicPr>
            <a:picLocks noGrp="1" noChangeAspect="1" noChangeArrowheads="1"/>
          </p:cNvPicPr>
          <p:nvPr>
            <p:ph idx="1"/>
          </p:nvPr>
        </p:nvPicPr>
        <p:blipFill>
          <a:blip r:embed="rId9" cstate="print">
            <a:extLst>
              <a:ext uri="{28A0092B-C50C-407E-A947-70E740481C1C}">
                <a14:useLocalDpi xmlns:a14="http://schemas.microsoft.com/office/drawing/2010/main" val="0"/>
              </a:ext>
            </a:extLst>
          </a:blip>
          <a:stretch>
            <a:fillRect/>
          </a:stretch>
        </p:blipFill>
        <p:spPr bwMode="auto">
          <a:xfrm>
            <a:off x="323528" y="1102807"/>
            <a:ext cx="4248472" cy="36118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C:\Users\Лейсан\Pictures\Кормушка 2011 год\IMG_0394.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02222" y="2409070"/>
            <a:ext cx="4358651" cy="4180805"/>
          </a:xfrm>
          <a:prstGeom prst="rect">
            <a:avLst/>
          </a:prstGeom>
          <a:noFill/>
          <a:extLst>
            <a:ext uri="{909E8E84-426E-40DD-AFC4-6F175D3DCCD1}">
              <a14:hiddenFill xmlns:a14="http://schemas.microsoft.com/office/drawing/2010/main">
                <a:solidFill>
                  <a:srgbClr val="FFFFFF"/>
                </a:solidFill>
              </a14:hiddenFill>
            </a:ext>
          </a:extLst>
        </p:spPr>
      </p:pic>
      <p:pic>
        <p:nvPicPr>
          <p:cNvPr id="3" name="Звук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020265921"/>
      </p:ext>
    </p:extLst>
  </p:cSld>
  <p:clrMapOvr>
    <a:masterClrMapping/>
  </p:clrMapOvr>
  <mc:AlternateContent xmlns:mc="http://schemas.openxmlformats.org/markup-compatibility/2006" xmlns:p14="http://schemas.microsoft.com/office/powerpoint/2010/main">
    <mc:Choice Requires="p14">
      <p:transition spd="slow" p14:dur="2000" advTm="15363"/>
    </mc:Choice>
    <mc:Fallback xmlns="">
      <p:transition spd="slow" advTm="15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a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p:txBody>
          <a:bodyPr/>
          <a:lstStyle/>
          <a:p>
            <a:endParaRPr lang="ru-RU" dirty="0"/>
          </a:p>
        </p:txBody>
      </p:sp>
      <p:sp>
        <p:nvSpPr>
          <p:cNvPr id="2" name="Заголовок 1"/>
          <p:cNvSpPr>
            <a:spLocks noGrp="1"/>
          </p:cNvSpPr>
          <p:nvPr>
            <p:ph type="title"/>
          </p:nvPr>
        </p:nvSpPr>
        <p:spPr/>
        <p:txBody>
          <a:bodyPr>
            <a:normAutofit fontScale="90000"/>
          </a:bodyPr>
          <a:lstStyle/>
          <a:p>
            <a:r>
              <a:rPr lang="en-US" dirty="0" smtClean="0"/>
              <a:t/>
            </a:r>
            <a:br>
              <a:rPr lang="en-US" dirty="0" smtClean="0"/>
            </a:br>
            <a:r>
              <a:rPr lang="ru-RU" dirty="0" smtClean="0"/>
              <a:t/>
            </a:r>
            <a:br>
              <a:rPr lang="ru-RU" dirty="0" smtClean="0"/>
            </a:br>
            <a:r>
              <a:rPr lang="ru-RU" dirty="0" smtClean="0"/>
              <a:t/>
            </a:r>
            <a:br>
              <a:rPr lang="ru-RU" dirty="0" smtClean="0"/>
            </a:br>
            <a:endParaRPr lang="ru-RU" dirty="0"/>
          </a:p>
        </p:txBody>
      </p:sp>
      <p:pic>
        <p:nvPicPr>
          <p:cNvPr id="6146" name="Picture 2" descr="C:\Users\Лейсан\Pictures\Кормушка 2011 год\IMG_038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10835" y="3283318"/>
            <a:ext cx="4013903" cy="352839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Лейсан\Pictures\Кормушка 2011 год\IMG_039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544" y="2924944"/>
            <a:ext cx="4140459" cy="387056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03648" y="548680"/>
            <a:ext cx="6408711" cy="646331"/>
          </a:xfrm>
          <a:prstGeom prst="rect">
            <a:avLst/>
          </a:prstGeom>
        </p:spPr>
        <p:txBody>
          <a:bodyPr wrap="square">
            <a:spAutoFit/>
          </a:bodyPr>
          <a:lstStyle/>
          <a:p>
            <a:r>
              <a:rPr lang="ru-RU" sz="3600" dirty="0" smtClean="0">
                <a:solidFill>
                  <a:srgbClr val="FF0000"/>
                </a:solidFill>
              </a:rPr>
              <a:t>Видишь девочку? Она</a:t>
            </a:r>
            <a:endParaRPr lang="ru-RU" sz="3600" dirty="0">
              <a:solidFill>
                <a:srgbClr val="FF0000"/>
              </a:solidFill>
            </a:endParaRPr>
          </a:p>
        </p:txBody>
      </p:sp>
      <p:pic>
        <p:nvPicPr>
          <p:cNvPr id="9" name="Picture 4" descr="http://s10.rimg.info/f545e5f533a29816f8cd4a2ff1ad1725.gif">
            <a:hlinkClick r:id="rId8"/>
          </p:cNvPr>
          <p:cNvPicPr>
            <a:picLocks noChangeAspect="1" noChangeArrowheads="1" noCrop="1"/>
          </p:cNvPicPr>
          <p:nvPr/>
        </p:nvPicPr>
        <p:blipFill>
          <a:blip>
            <a:extLst>
              <a:ext uri="{28A0092B-C50C-407E-A947-70E740481C1C}">
                <a14:useLocalDpi xmlns:a14="http://schemas.microsoft.com/office/drawing/2010/main" val="0"/>
              </a:ext>
            </a:extLst>
          </a:blip>
          <a:srcRect/>
          <a:stretch>
            <a:fillRect/>
          </a:stretch>
        </p:blipFill>
        <p:spPr bwMode="auto">
          <a:xfrm>
            <a:off x="7740352" y="80531"/>
            <a:ext cx="1219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Звук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88339273"/>
      </p:ext>
    </p:extLst>
  </p:cSld>
  <p:clrMapOvr>
    <a:masterClrMapping/>
  </p:clrMapOvr>
  <mc:AlternateContent xmlns:mc="http://schemas.openxmlformats.org/markup-compatibility/2006" xmlns:p14="http://schemas.microsoft.com/office/powerpoint/2010/main">
    <mc:Choice Requires="p14">
      <p:transition spd="slow" p14:dur="2000" advTm="7893"/>
    </mc:Choice>
    <mc:Fallback xmlns="">
      <p:transition spd="slow" advTm="7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barn(inVertical)">
                                      <p:cBhvr>
                                        <p:cTn id="18" dur="500"/>
                                        <p:tgtEl>
                                          <p:spTgt spid="614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ipe(down)">
                                      <p:cBhvr>
                                        <p:cTn id="23"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endParaRPr lang="ru-RU"/>
          </a:p>
        </p:txBody>
      </p:sp>
      <p:sp>
        <p:nvSpPr>
          <p:cNvPr id="4" name="Объект 3"/>
          <p:cNvSpPr>
            <a:spLocks noGrp="1"/>
          </p:cNvSpPr>
          <p:nvPr>
            <p:ph sz="half" idx="2"/>
          </p:nvPr>
        </p:nvSpPr>
        <p:spPr/>
        <p:txBody>
          <a:bodyPr/>
          <a:lstStyle/>
          <a:p>
            <a:endParaRPr lang="ru-RU"/>
          </a:p>
        </p:txBody>
      </p:sp>
      <p:sp>
        <p:nvSpPr>
          <p:cNvPr id="6" name="Объект 5"/>
          <p:cNvSpPr>
            <a:spLocks noGrp="1"/>
          </p:cNvSpPr>
          <p:nvPr>
            <p:ph sz="quarter" idx="4"/>
          </p:nvPr>
        </p:nvSpPr>
        <p:spPr/>
        <p:txBody>
          <a:bodyPr/>
          <a:lstStyle/>
          <a:p>
            <a:endParaRPr lang="ru-RU"/>
          </a:p>
        </p:txBody>
      </p:sp>
      <p:sp>
        <p:nvSpPr>
          <p:cNvPr id="2" name="Заголовок 1"/>
          <p:cNvSpPr>
            <a:spLocks noGrp="1"/>
          </p:cNvSpPr>
          <p:nvPr>
            <p:ph type="title"/>
          </p:nvPr>
        </p:nvSpPr>
        <p:spPr>
          <a:xfrm>
            <a:off x="251520" y="260648"/>
            <a:ext cx="8229600" cy="1143000"/>
          </a:xfrm>
        </p:spPr>
        <p:txBody>
          <a:bodyPr>
            <a:normAutofit fontScale="90000"/>
          </a:bodyPr>
          <a:lstStyle/>
          <a:p>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5" name="Текст 4"/>
          <p:cNvSpPr>
            <a:spLocks noGrp="1"/>
          </p:cNvSpPr>
          <p:nvPr>
            <p:ph type="body" idx="3"/>
          </p:nvPr>
        </p:nvSpPr>
        <p:spPr/>
        <p:txBody>
          <a:bodyPr/>
          <a:lstStyle/>
          <a:p>
            <a:endParaRPr lang="ru-RU"/>
          </a:p>
        </p:txBody>
      </p:sp>
      <p:pic>
        <p:nvPicPr>
          <p:cNvPr id="7170" name="Picture 2" descr="C:\Users\Лейсан\Pictures\Кормушка 2011 год\IMG_039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4484885" y="1715380"/>
            <a:ext cx="4421632" cy="396044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Лейсан\Pictures\Кормушка 2011 год\IMG_039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481" y="1708149"/>
            <a:ext cx="3861817" cy="442353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27584" y="404664"/>
            <a:ext cx="7560840" cy="707886"/>
          </a:xfrm>
          <a:prstGeom prst="rect">
            <a:avLst/>
          </a:prstGeom>
        </p:spPr>
        <p:txBody>
          <a:bodyPr wrap="square">
            <a:spAutoFit/>
          </a:bodyPr>
          <a:lstStyle/>
          <a:p>
            <a:pPr algn="ctr"/>
            <a:r>
              <a:rPr lang="ru-RU" sz="4000" dirty="0" smtClean="0">
                <a:solidFill>
                  <a:srgbClr val="FF0000"/>
                </a:solidFill>
              </a:rPr>
              <a:t>Принесла тебе зерна.</a:t>
            </a:r>
            <a:endParaRPr lang="ru-RU" sz="4000" dirty="0">
              <a:solidFill>
                <a:srgbClr val="FF0000"/>
              </a:solidFill>
            </a:endParaRPr>
          </a:p>
        </p:txBody>
      </p:sp>
      <p:pic>
        <p:nvPicPr>
          <p:cNvPr id="10" name="Picture 12" descr="44b2921d33c77cdaf7e2bb2aba29fdbb">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077841" y="1236662"/>
            <a:ext cx="12763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44b2921d33c77cdaf7e2bb2aba29fdbb">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38281" y="5733255"/>
            <a:ext cx="12763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44b2921d33c77cdaf7e2bb2aba29fdbb">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38175" y="366568"/>
            <a:ext cx="12763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44b2921d33c77cdaf7e2bb2aba29fdbb">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5733256"/>
            <a:ext cx="12763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44b2921d33c77cdaf7e2bb2aba29fdbb">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756850" y="366568"/>
            <a:ext cx="12763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8" name="Звук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33054126"/>
      </p:ext>
    </p:extLst>
  </p:cSld>
  <p:clrMapOvr>
    <a:masterClrMapping/>
  </p:clrMapOvr>
  <mc:AlternateContent xmlns:mc="http://schemas.openxmlformats.org/markup-compatibility/2006" xmlns:p14="http://schemas.microsoft.com/office/powerpoint/2010/main">
    <mc:Choice Requires="p14">
      <p:transition spd="slow" p14:dur="2000" advTm="10626"/>
    </mc:Choice>
    <mc:Fallback xmlns="">
      <p:transition spd="slow" advTm="10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7171"/>
                                        </p:tgtEl>
                                        <p:attrNameLst>
                                          <p:attrName>style.visibility</p:attrName>
                                        </p:attrNameLst>
                                      </p:cBhvr>
                                      <p:to>
                                        <p:strVal val="visible"/>
                                      </p:to>
                                    </p:set>
                                    <p:animEffect transition="in" filter="fade">
                                      <p:cBhvr>
                                        <p:cTn id="16" dur="1000"/>
                                        <p:tgtEl>
                                          <p:spTgt spid="7171"/>
                                        </p:tgtEl>
                                      </p:cBhvr>
                                    </p:animEffect>
                                    <p:anim calcmode="lin" valueType="num">
                                      <p:cBhvr>
                                        <p:cTn id="17" dur="1000" fill="hold"/>
                                        <p:tgtEl>
                                          <p:spTgt spid="7171"/>
                                        </p:tgtEl>
                                        <p:attrNameLst>
                                          <p:attrName>ppt_x</p:attrName>
                                        </p:attrNameLst>
                                      </p:cBhvr>
                                      <p:tavLst>
                                        <p:tav tm="0">
                                          <p:val>
                                            <p:strVal val="#ppt_x"/>
                                          </p:val>
                                        </p:tav>
                                        <p:tav tm="100000">
                                          <p:val>
                                            <p:strVal val="#ppt_x"/>
                                          </p:val>
                                        </p:tav>
                                      </p:tavLst>
                                    </p:anim>
                                    <p:anim calcmode="lin" valueType="num">
                                      <p:cBhvr>
                                        <p:cTn id="18" dur="1000" fill="hold"/>
                                        <p:tgtEl>
                                          <p:spTgt spid="717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170"/>
                                        </p:tgtEl>
                                        <p:attrNameLst>
                                          <p:attrName>style.visibility</p:attrName>
                                        </p:attrNameLst>
                                      </p:cBhvr>
                                      <p:to>
                                        <p:strVal val="visible"/>
                                      </p:to>
                                    </p:set>
                                    <p:animEffect transition="in" filter="fade">
                                      <p:cBhvr>
                                        <p:cTn id="23" dur="1000"/>
                                        <p:tgtEl>
                                          <p:spTgt spid="7170"/>
                                        </p:tgtEl>
                                      </p:cBhvr>
                                    </p:animEffect>
                                    <p:anim calcmode="lin" valueType="num">
                                      <p:cBhvr>
                                        <p:cTn id="24" dur="1000" fill="hold"/>
                                        <p:tgtEl>
                                          <p:spTgt spid="7170"/>
                                        </p:tgtEl>
                                        <p:attrNameLst>
                                          <p:attrName>ppt_x</p:attrName>
                                        </p:attrNameLst>
                                      </p:cBhvr>
                                      <p:tavLst>
                                        <p:tav tm="0">
                                          <p:val>
                                            <p:strVal val="#ppt_x"/>
                                          </p:val>
                                        </p:tav>
                                        <p:tav tm="100000">
                                          <p:val>
                                            <p:strVal val="#ppt_x"/>
                                          </p:val>
                                        </p:tav>
                                      </p:tavLst>
                                    </p:anim>
                                    <p:anim calcmode="lin" valueType="num">
                                      <p:cBhvr>
                                        <p:cTn id="2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8"/>
                </p:tgtEl>
              </p:cMediaNode>
            </p:audio>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kapralov.ru/images2/vokrug/priroda/vetvi/boyaryshnik_b.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Текст 2"/>
          <p:cNvSpPr>
            <a:spLocks noGrp="1"/>
          </p:cNvSpPr>
          <p:nvPr>
            <p:ph type="body" idx="1"/>
          </p:nvPr>
        </p:nvSpPr>
        <p:spPr/>
        <p:txBody>
          <a:bodyPr/>
          <a:lstStyle/>
          <a:p>
            <a:endParaRPr lang="ru-RU"/>
          </a:p>
        </p:txBody>
      </p:sp>
      <p:sp>
        <p:nvSpPr>
          <p:cNvPr id="4" name="Объект 3"/>
          <p:cNvSpPr>
            <a:spLocks noGrp="1"/>
          </p:cNvSpPr>
          <p:nvPr>
            <p:ph sz="half" idx="2"/>
          </p:nvPr>
        </p:nvSpPr>
        <p:spPr/>
        <p:txBody>
          <a:bodyPr/>
          <a:lstStyle/>
          <a:p>
            <a:endParaRPr lang="ru-RU"/>
          </a:p>
        </p:txBody>
      </p:sp>
      <p:sp>
        <p:nvSpPr>
          <p:cNvPr id="2" name="Заголовок 1"/>
          <p:cNvSpPr>
            <a:spLocks noGrp="1"/>
          </p:cNvSpPr>
          <p:nvPr>
            <p:ph type="title"/>
          </p:nvPr>
        </p:nvSpPr>
        <p:spPr/>
        <p:txBody>
          <a:bodyPr>
            <a:normAutofit/>
          </a:bodyPr>
          <a:lstStyle/>
          <a:p>
            <a:pPr algn="ctr"/>
            <a:r>
              <a:rPr lang="ru-RU" dirty="0" smtClean="0">
                <a:solidFill>
                  <a:srgbClr val="FF0000"/>
                </a:solidFill>
              </a:rPr>
              <a:t>Подошла к крылечку,</a:t>
            </a:r>
            <a:endParaRPr lang="ru-RU" dirty="0">
              <a:solidFill>
                <a:srgbClr val="FF0000"/>
              </a:solidFill>
            </a:endParaRPr>
          </a:p>
        </p:txBody>
      </p:sp>
      <p:sp>
        <p:nvSpPr>
          <p:cNvPr id="5" name="Текст 4"/>
          <p:cNvSpPr>
            <a:spLocks noGrp="1"/>
          </p:cNvSpPr>
          <p:nvPr>
            <p:ph type="body" idx="3"/>
          </p:nvPr>
        </p:nvSpPr>
        <p:spPr/>
        <p:txBody>
          <a:bodyPr/>
          <a:lstStyle/>
          <a:p>
            <a:endParaRPr lang="ru-RU" dirty="0"/>
          </a:p>
        </p:txBody>
      </p:sp>
      <p:pic>
        <p:nvPicPr>
          <p:cNvPr id="8194" name="Picture 2" descr="C:\Users\Лейсан\Pictures\Кормушка 2011 год\IMG_0399.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32040" y="1412776"/>
            <a:ext cx="3857528" cy="440887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Лейсан\Pictures\Кормушка 2011 год\IMG_040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155" y="1383788"/>
            <a:ext cx="3888431" cy="44088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http://s4.rimg.info/06bda9bd896c26e0cc2feaaaa2232d33.gif">
            <a:hlinkClick r:id="rId10"/>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03648" y="576698"/>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4.rimg.info/06bda9bd896c26e0cc2feaaaa2232d33.gif">
            <a:hlinkClick r:id="rId10"/>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668344" y="659930"/>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http://s4.rimg.info/06bda9bd896c26e0cc2feaaaa2232d33.gif">
            <a:hlinkClick r:id="rId10"/>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283968" y="3212976"/>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http://s4.rimg.info/06bda9bd896c26e0cc2feaaaa2232d33.gif">
            <a:hlinkClick r:id="rId10"/>
          </p:cNvPr>
          <p:cNvPicPr>
            <a:picLocks noGrp="1" noChangeAspect="1" noChangeArrowheads="1" noCrop="1"/>
          </p:cNvPicPr>
          <p:nvPr>
            <p:ph sz="quarter" idx="4"/>
          </p:nvPr>
        </p:nvPicPr>
        <p:blipFill>
          <a:blip r:embed="rId11">
            <a:extLst>
              <a:ext uri="{28A0092B-C50C-407E-A947-70E740481C1C}">
                <a14:useLocalDpi xmlns:a14="http://schemas.microsoft.com/office/drawing/2010/main" val="0"/>
              </a:ext>
            </a:extLst>
          </a:blip>
          <a:srcRect/>
          <a:stretch>
            <a:fillRect/>
          </a:stretch>
        </p:blipFill>
        <p:spPr bwMode="auto">
          <a:xfrm>
            <a:off x="7977661" y="5924292"/>
            <a:ext cx="52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Звук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987999497"/>
      </p:ext>
    </p:extLst>
  </p:cSld>
  <p:clrMapOvr>
    <a:masterClrMapping/>
  </p:clrMapOvr>
  <mc:AlternateContent xmlns:mc="http://schemas.openxmlformats.org/markup-compatibility/2006" xmlns:p14="http://schemas.microsoft.com/office/powerpoint/2010/main">
    <mc:Choice Requires="p14">
      <p:transition spd="slow" p14:dur="2000" advTm="19485"/>
    </mc:Choice>
    <mc:Fallback xmlns="">
      <p:transition spd="slow" advTm="19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Effect transition="in" filter="fade">
                                      <p:cBhvr>
                                        <p:cTn id="19" dur="500"/>
                                        <p:tgtEl>
                                          <p:spTgt spid="819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194"/>
                                        </p:tgtEl>
                                        <p:attrNameLst>
                                          <p:attrName>style.visibility</p:attrName>
                                        </p:attrNameLst>
                                      </p:cBhvr>
                                      <p:to>
                                        <p:strVal val="visible"/>
                                      </p:to>
                                    </p:set>
                                    <p:animEffect transition="in" filter="fade">
                                      <p:cBhvr>
                                        <p:cTn id="24"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6|1.1|1.4|0.9|0.9|0.8|0.8|1.1|1.9|1.6|2.1|1.7|2.4|2.3|1.7|2.2|2.2|2"/>
</p:tagLst>
</file>

<file path=ppt/tags/tag10.xml><?xml version="1.0" encoding="utf-8"?>
<p:tagLst xmlns:a="http://schemas.openxmlformats.org/drawingml/2006/main" xmlns:r="http://schemas.openxmlformats.org/officeDocument/2006/relationships" xmlns:p="http://schemas.openxmlformats.org/presentationml/2006/main">
  <p:tag name="TIMING" val="|0.9|2.1|3.3"/>
</p:tagLst>
</file>

<file path=ppt/tags/tag11.xml><?xml version="1.0" encoding="utf-8"?>
<p:tagLst xmlns:a="http://schemas.openxmlformats.org/drawingml/2006/main" xmlns:r="http://schemas.openxmlformats.org/officeDocument/2006/relationships" xmlns:p="http://schemas.openxmlformats.org/presentationml/2006/main">
  <p:tag name="TIMING" val="|1.5|3.7|4.3"/>
</p:tagLst>
</file>

<file path=ppt/tags/tag12.xml><?xml version="1.0" encoding="utf-8"?>
<p:tagLst xmlns:a="http://schemas.openxmlformats.org/drawingml/2006/main" xmlns:r="http://schemas.openxmlformats.org/officeDocument/2006/relationships" xmlns:p="http://schemas.openxmlformats.org/presentationml/2006/main">
  <p:tag name="TIMING" val="|1.1|2.4"/>
</p:tagLst>
</file>

<file path=ppt/tags/tag13.xml><?xml version="1.0" encoding="utf-8"?>
<p:tagLst xmlns:a="http://schemas.openxmlformats.org/drawingml/2006/main" xmlns:r="http://schemas.openxmlformats.org/officeDocument/2006/relationships" xmlns:p="http://schemas.openxmlformats.org/presentationml/2006/main">
  <p:tag name="TIMING" val="|1.4|1.9"/>
</p:tagLst>
</file>

<file path=ppt/tags/tag14.xml><?xml version="1.0" encoding="utf-8"?>
<p:tagLst xmlns:a="http://schemas.openxmlformats.org/drawingml/2006/main" xmlns:r="http://schemas.openxmlformats.org/officeDocument/2006/relationships" xmlns:p="http://schemas.openxmlformats.org/presentationml/2006/main">
  <p:tag name="TIMING" val="|1.6|1.7"/>
</p:tagLst>
</file>

<file path=ppt/tags/tag15.xml><?xml version="1.0" encoding="utf-8"?>
<p:tagLst xmlns:a="http://schemas.openxmlformats.org/drawingml/2006/main" xmlns:r="http://schemas.openxmlformats.org/officeDocument/2006/relationships" xmlns:p="http://schemas.openxmlformats.org/presentationml/2006/main">
  <p:tag name="TIMING" val="|2.2"/>
</p:tagLst>
</file>

<file path=ppt/tags/tag2.xml><?xml version="1.0" encoding="utf-8"?>
<p:tagLst xmlns:a="http://schemas.openxmlformats.org/drawingml/2006/main" xmlns:r="http://schemas.openxmlformats.org/officeDocument/2006/relationships" xmlns:p="http://schemas.openxmlformats.org/presentationml/2006/main">
  <p:tag name="TIMING" val="|0.9|2.2|4.4"/>
</p:tagLst>
</file>

<file path=ppt/tags/tag3.xml><?xml version="1.0" encoding="utf-8"?>
<p:tagLst xmlns:a="http://schemas.openxmlformats.org/drawingml/2006/main" xmlns:r="http://schemas.openxmlformats.org/officeDocument/2006/relationships" xmlns:p="http://schemas.openxmlformats.org/presentationml/2006/main">
  <p:tag name="TIMING" val="|1.8|2.4"/>
</p:tagLst>
</file>

<file path=ppt/tags/tag4.xml><?xml version="1.0" encoding="utf-8"?>
<p:tagLst xmlns:a="http://schemas.openxmlformats.org/drawingml/2006/main" xmlns:r="http://schemas.openxmlformats.org/officeDocument/2006/relationships" xmlns:p="http://schemas.openxmlformats.org/presentationml/2006/main">
  <p:tag name="TIMING" val="|2.4|2.4"/>
</p:tagLst>
</file>

<file path=ppt/tags/tag5.xml><?xml version="1.0" encoding="utf-8"?>
<p:tagLst xmlns:a="http://schemas.openxmlformats.org/drawingml/2006/main" xmlns:r="http://schemas.openxmlformats.org/officeDocument/2006/relationships" xmlns:p="http://schemas.openxmlformats.org/presentationml/2006/main">
  <p:tag name="TIMING" val="|5.4|1.5|1.6"/>
</p:tagLst>
</file>

<file path=ppt/tags/tag6.xml><?xml version="1.0" encoding="utf-8"?>
<p:tagLst xmlns:a="http://schemas.openxmlformats.org/drawingml/2006/main" xmlns:r="http://schemas.openxmlformats.org/officeDocument/2006/relationships" xmlns:p="http://schemas.openxmlformats.org/presentationml/2006/main">
  <p:tag name="TIMING" val="|0|1.6|1.6"/>
</p:tagLst>
</file>

<file path=ppt/tags/tag7.xml><?xml version="1.0" encoding="utf-8"?>
<p:tagLst xmlns:a="http://schemas.openxmlformats.org/drawingml/2006/main" xmlns:r="http://schemas.openxmlformats.org/officeDocument/2006/relationships" xmlns:p="http://schemas.openxmlformats.org/presentationml/2006/main">
  <p:tag name="TIMING" val="|0.9|1.2|1.8"/>
</p:tagLst>
</file>

<file path=ppt/tags/tag8.xml><?xml version="1.0" encoding="utf-8"?>
<p:tagLst xmlns:a="http://schemas.openxmlformats.org/drawingml/2006/main" xmlns:r="http://schemas.openxmlformats.org/officeDocument/2006/relationships" xmlns:p="http://schemas.openxmlformats.org/presentationml/2006/main">
  <p:tag name="TIMING" val="|1|10.1|2.1"/>
</p:tagLst>
</file>

<file path=ppt/tags/tag9.xml><?xml version="1.0" encoding="utf-8"?>
<p:tagLst xmlns:a="http://schemas.openxmlformats.org/drawingml/2006/main" xmlns:r="http://schemas.openxmlformats.org/officeDocument/2006/relationships" xmlns:p="http://schemas.openxmlformats.org/presentationml/2006/main">
  <p:tag name="TIMING" val="|3.4|2|2.7"/>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388</TotalTime>
  <Words>174</Words>
  <Application>Microsoft Office PowerPoint</Application>
  <PresentationFormat>Экран (4:3)</PresentationFormat>
  <Paragraphs>39</Paragraphs>
  <Slides>17</Slides>
  <Notes>2</Notes>
  <HiddenSlides>0</HiddenSlides>
  <MMClips>17</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Бумажная</vt:lpstr>
      <vt:lpstr>Презентация PowerPoint</vt:lpstr>
      <vt:lpstr>На дворе белым-бело, Землю снегом замело. </vt:lpstr>
      <vt:lpstr>     Трудно птицам зимовать,   </vt:lpstr>
      <vt:lpstr>Трудно пищу добывать.</vt:lpstr>
      <vt:lpstr>       Подлетай, воробей,  </vt:lpstr>
      <vt:lpstr>     </vt:lpstr>
      <vt:lpstr>   </vt:lpstr>
      <vt:lpstr> </vt:lpstr>
      <vt:lpstr>Подошла к крылечку,</vt:lpstr>
      <vt:lpstr>Сыплет на дощечку.</vt:lpstr>
      <vt:lpstr>Подлетай, воробей,!</vt:lpstr>
      <vt:lpstr>Угощайся, не робей</vt:lpstr>
      <vt:lpstr>Прилетайте, птички, мы стараемся для вас!</vt:lpstr>
      <vt:lpstr>Дорогие ребята!</vt:lpstr>
      <vt:lpstr>Памятка "Как подкармливать птиц".</vt:lpstr>
      <vt:lpstr>                «Птичью столовую» в сосновой  посадке открыли ученики 2 «Д» класса средней школы №10 города Елабуги 15.12.2011 Руководитель: учитель начальных классов Исмагилова Лейсан Кадировна </vt:lpstr>
      <vt:lpstr>Каждый раз когда дети идут кататься на горку, они берут гостинцы для пернатых друзей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Исмагилова</dc:creator>
  <cp:lastModifiedBy>Исмагилова</cp:lastModifiedBy>
  <cp:revision>36</cp:revision>
  <dcterms:created xsi:type="dcterms:W3CDTF">2011-12-17T15:41:55Z</dcterms:created>
  <dcterms:modified xsi:type="dcterms:W3CDTF">2012-01-16T16:50:03Z</dcterms:modified>
</cp:coreProperties>
</file>